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Lst>
  <p:notesMasterIdLst>
    <p:notesMasterId r:id="rId35"/>
  </p:notesMasterIdLst>
  <p:handoutMasterIdLst>
    <p:handoutMasterId r:id="rId36"/>
  </p:handoutMasterIdLst>
  <p:sldIdLst>
    <p:sldId id="706" r:id="rId5"/>
    <p:sldId id="700" r:id="rId6"/>
    <p:sldId id="702" r:id="rId7"/>
    <p:sldId id="703" r:id="rId8"/>
    <p:sldId id="704" r:id="rId9"/>
    <p:sldId id="705" r:id="rId10"/>
    <p:sldId id="445" r:id="rId11"/>
    <p:sldId id="663" r:id="rId12"/>
    <p:sldId id="664" r:id="rId13"/>
    <p:sldId id="449" r:id="rId14"/>
    <p:sldId id="655" r:id="rId15"/>
    <p:sldId id="725" r:id="rId16"/>
    <p:sldId id="726" r:id="rId17"/>
    <p:sldId id="727" r:id="rId18"/>
    <p:sldId id="711" r:id="rId19"/>
    <p:sldId id="712" r:id="rId20"/>
    <p:sldId id="728" r:id="rId21"/>
    <p:sldId id="731" r:id="rId22"/>
    <p:sldId id="730" r:id="rId23"/>
    <p:sldId id="713" r:id="rId24"/>
    <p:sldId id="714" r:id="rId25"/>
    <p:sldId id="603" r:id="rId26"/>
    <p:sldId id="634" r:id="rId27"/>
    <p:sldId id="643" r:id="rId28"/>
    <p:sldId id="633" r:id="rId29"/>
    <p:sldId id="624" r:id="rId30"/>
    <p:sldId id="644" r:id="rId31"/>
    <p:sldId id="670" r:id="rId32"/>
    <p:sldId id="722" r:id="rId33"/>
    <p:sldId id="626" r:id="rId34"/>
  </p:sldIdLst>
  <p:sldSz cx="6858000" cy="9144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UTHCOM"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CCECFF"/>
    <a:srgbClr val="E4471C"/>
    <a:srgbClr val="9900FF"/>
    <a:srgbClr val="000000"/>
    <a:srgbClr val="FF0000"/>
    <a:srgbClr val="FFFF00"/>
    <a:srgbClr val="008000"/>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9" autoAdjust="0"/>
    <p:restoredTop sz="96973" autoAdjust="0"/>
  </p:normalViewPr>
  <p:slideViewPr>
    <p:cSldViewPr snapToGrid="0">
      <p:cViewPr varScale="1">
        <p:scale>
          <a:sx n="78" d="100"/>
          <a:sy n="78" d="100"/>
        </p:scale>
        <p:origin x="-1560" y="-108"/>
      </p:cViewPr>
      <p:guideLst>
        <p:guide orient="horz" pos="2880"/>
        <p:guide pos="2160"/>
      </p:guideLst>
    </p:cSldViewPr>
  </p:slideViewPr>
  <p:outlineViewPr>
    <p:cViewPr>
      <p:scale>
        <a:sx n="33" d="100"/>
        <a:sy n="33" d="100"/>
      </p:scale>
      <p:origin x="0" y="18120"/>
    </p:cViewPr>
  </p:outlineViewPr>
  <p:notesTextViewPr>
    <p:cViewPr>
      <p:scale>
        <a:sx n="100" d="100"/>
        <a:sy n="100" d="100"/>
      </p:scale>
      <p:origin x="0" y="0"/>
    </p:cViewPr>
  </p:notesTextViewPr>
  <p:sorterViewPr>
    <p:cViewPr>
      <p:scale>
        <a:sx n="66" d="100"/>
        <a:sy n="66" d="100"/>
      </p:scale>
      <p:origin x="0" y="1152"/>
    </p:cViewPr>
  </p:sorterViewPr>
  <p:notesViewPr>
    <p:cSldViewPr snapToGrid="0">
      <p:cViewPr varScale="1">
        <p:scale>
          <a:sx n="57" d="100"/>
          <a:sy n="57" d="100"/>
        </p:scale>
        <p:origin x="-1818"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32" tIns="46566" rIns="93132" bIns="46566" numCol="1" anchor="t" anchorCtr="0" compatLnSpc="1">
            <a:prstTxWarp prst="textNoShape">
              <a:avLst/>
            </a:prstTxWarp>
          </a:bodyPr>
          <a:lstStyle>
            <a:lvl1pPr algn="r" defTabSz="931863">
              <a:defRPr sz="1200">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8834438"/>
            <a:ext cx="3038475" cy="461962"/>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8197" name="Rectangle 5"/>
          <p:cNvSpPr>
            <a:spLocks noGrp="1" noChangeArrowheads="1"/>
          </p:cNvSpPr>
          <p:nvPr>
            <p:ph type="sldNum" sz="quarter" idx="3"/>
          </p:nvPr>
        </p:nvSpPr>
        <p:spPr bwMode="auto">
          <a:xfrm>
            <a:off x="3971925" y="8834438"/>
            <a:ext cx="3038475" cy="461962"/>
          </a:xfrm>
          <a:prstGeom prst="rect">
            <a:avLst/>
          </a:prstGeom>
          <a:noFill/>
          <a:ln w="9525">
            <a:noFill/>
            <a:miter lim="800000"/>
            <a:headEnd/>
            <a:tailEnd/>
          </a:ln>
          <a:effectLst/>
        </p:spPr>
        <p:txBody>
          <a:bodyPr vert="horz" wrap="square" lIns="93132" tIns="46566" rIns="93132" bIns="46566" numCol="1" anchor="b" anchorCtr="0" compatLnSpc="1">
            <a:prstTxWarp prst="textNoShape">
              <a:avLst/>
            </a:prstTxWarp>
          </a:bodyPr>
          <a:lstStyle>
            <a:lvl1pPr algn="r" defTabSz="931863">
              <a:defRPr sz="1200">
                <a:latin typeface="Times New Roman" pitchFamily="18" charset="0"/>
              </a:defRPr>
            </a:lvl1pPr>
          </a:lstStyle>
          <a:p>
            <a:pPr>
              <a:defRPr/>
            </a:pPr>
            <a:fld id="{0E46A5AF-4E09-47E2-A29B-5DA73E37416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54350" cy="458788"/>
          </a:xfrm>
          <a:prstGeom prst="rect">
            <a:avLst/>
          </a:prstGeom>
          <a:noFill/>
          <a:ln w="9525">
            <a:noFill/>
            <a:miter lim="800000"/>
            <a:headEnd/>
            <a:tailEnd/>
          </a:ln>
          <a:effectLst/>
        </p:spPr>
        <p:txBody>
          <a:bodyPr vert="horz" wrap="square" lIns="91638" tIns="45820" rIns="91638" bIns="45820" numCol="1" anchor="t" anchorCtr="0" compatLnSpc="1">
            <a:prstTxWarp prst="textNoShape">
              <a:avLst/>
            </a:prstTxWarp>
          </a:bodyPr>
          <a:lstStyle>
            <a:lvl1pPr defTabSz="915988">
              <a:defRPr sz="1200">
                <a:latin typeface="Times New Roman" pitchFamily="18" charset="0"/>
              </a:defRPr>
            </a:lvl1pPr>
          </a:lstStyle>
          <a:p>
            <a:pPr>
              <a:defRPr/>
            </a:pPr>
            <a:endParaRPr lang="en-US"/>
          </a:p>
        </p:txBody>
      </p:sp>
      <p:sp>
        <p:nvSpPr>
          <p:cNvPr id="46083" name="Rectangle 3"/>
          <p:cNvSpPr>
            <a:spLocks noGrp="1" noChangeArrowheads="1"/>
          </p:cNvSpPr>
          <p:nvPr>
            <p:ph type="dt" idx="1"/>
          </p:nvPr>
        </p:nvSpPr>
        <p:spPr bwMode="auto">
          <a:xfrm>
            <a:off x="3968750" y="0"/>
            <a:ext cx="3054350" cy="458788"/>
          </a:xfrm>
          <a:prstGeom prst="rect">
            <a:avLst/>
          </a:prstGeom>
          <a:noFill/>
          <a:ln w="9525">
            <a:noFill/>
            <a:miter lim="800000"/>
            <a:headEnd/>
            <a:tailEnd/>
          </a:ln>
          <a:effectLst/>
        </p:spPr>
        <p:txBody>
          <a:bodyPr vert="horz" wrap="square" lIns="91638" tIns="45820" rIns="91638" bIns="45820" numCol="1" anchor="t" anchorCtr="0" compatLnSpc="1">
            <a:prstTxWarp prst="textNoShape">
              <a:avLst/>
            </a:prstTxWarp>
          </a:bodyPr>
          <a:lstStyle>
            <a:lvl1pPr algn="r" defTabSz="915988">
              <a:defRPr sz="1200">
                <a:latin typeface="Times New Roman" pitchFamily="18"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2192338" y="687388"/>
            <a:ext cx="2636837" cy="351472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15988" y="4432300"/>
            <a:ext cx="5191125" cy="4202113"/>
          </a:xfrm>
          <a:prstGeom prst="rect">
            <a:avLst/>
          </a:prstGeom>
          <a:noFill/>
          <a:ln w="9525">
            <a:noFill/>
            <a:miter lim="800000"/>
            <a:headEnd/>
            <a:tailEnd/>
          </a:ln>
          <a:effectLst/>
        </p:spPr>
        <p:txBody>
          <a:bodyPr vert="horz" wrap="square" lIns="91638" tIns="45820" rIns="91638" bIns="458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863013"/>
            <a:ext cx="3054350" cy="458787"/>
          </a:xfrm>
          <a:prstGeom prst="rect">
            <a:avLst/>
          </a:prstGeom>
          <a:noFill/>
          <a:ln w="9525">
            <a:noFill/>
            <a:miter lim="800000"/>
            <a:headEnd/>
            <a:tailEnd/>
          </a:ln>
          <a:effectLst/>
        </p:spPr>
        <p:txBody>
          <a:bodyPr vert="horz" wrap="square" lIns="91638" tIns="45820" rIns="91638" bIns="45820" numCol="1" anchor="b" anchorCtr="0" compatLnSpc="1">
            <a:prstTxWarp prst="textNoShape">
              <a:avLst/>
            </a:prstTxWarp>
          </a:bodyPr>
          <a:lstStyle>
            <a:lvl1pPr defTabSz="915988">
              <a:defRPr sz="1200">
                <a:latin typeface="Times New Roman" pitchFamily="18" charset="0"/>
              </a:defRPr>
            </a:lvl1pPr>
          </a:lstStyle>
          <a:p>
            <a:pPr>
              <a:defRPr/>
            </a:pPr>
            <a:endParaRPr lang="en-US"/>
          </a:p>
        </p:txBody>
      </p:sp>
      <p:sp>
        <p:nvSpPr>
          <p:cNvPr id="46087" name="Rectangle 7"/>
          <p:cNvSpPr>
            <a:spLocks noGrp="1" noChangeArrowheads="1"/>
          </p:cNvSpPr>
          <p:nvPr>
            <p:ph type="sldNum" sz="quarter" idx="5"/>
          </p:nvPr>
        </p:nvSpPr>
        <p:spPr bwMode="auto">
          <a:xfrm>
            <a:off x="3968750" y="8863013"/>
            <a:ext cx="3054350" cy="458787"/>
          </a:xfrm>
          <a:prstGeom prst="rect">
            <a:avLst/>
          </a:prstGeom>
          <a:noFill/>
          <a:ln w="9525">
            <a:noFill/>
            <a:miter lim="800000"/>
            <a:headEnd/>
            <a:tailEnd/>
          </a:ln>
          <a:effectLst/>
        </p:spPr>
        <p:txBody>
          <a:bodyPr vert="horz" wrap="square" lIns="91638" tIns="45820" rIns="91638" bIns="45820" numCol="1" anchor="b" anchorCtr="0" compatLnSpc="1">
            <a:prstTxWarp prst="textNoShape">
              <a:avLst/>
            </a:prstTxWarp>
          </a:bodyPr>
          <a:lstStyle>
            <a:lvl1pPr algn="r" defTabSz="915988">
              <a:defRPr sz="1200">
                <a:latin typeface="Times New Roman" pitchFamily="18" charset="0"/>
              </a:defRPr>
            </a:lvl1pPr>
          </a:lstStyle>
          <a:p>
            <a:pPr>
              <a:defRPr/>
            </a:pPr>
            <a:fld id="{AA99C166-948A-43B5-AB14-BA61E2D14E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03B1B67-5A4A-4579-A2E7-73BBF422D6B4}" type="slidenum">
              <a:rPr lang="en-US" smtClean="0"/>
              <a:pPr/>
              <a:t>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3DC48B8-296C-45BE-B7C4-C7F9489996DC}" type="slidenum">
              <a:rPr lang="en-US" smtClean="0"/>
              <a:pPr/>
              <a:t>24</a:t>
            </a:fld>
            <a:endParaRPr lang="en-US" smtClean="0"/>
          </a:p>
        </p:txBody>
      </p:sp>
      <p:sp>
        <p:nvSpPr>
          <p:cNvPr id="68611" name="Rectangle 2"/>
          <p:cNvSpPr>
            <a:spLocks noGrp="1" noRot="1" noChangeAspect="1" noChangeArrowheads="1" noTextEdit="1"/>
          </p:cNvSpPr>
          <p:nvPr>
            <p:ph type="sldImg"/>
          </p:nvPr>
        </p:nvSpPr>
        <p:spPr>
          <a:xfrm>
            <a:off x="2197100" y="695325"/>
            <a:ext cx="2616200" cy="3487738"/>
          </a:xfrm>
          <a:ln/>
        </p:spPr>
      </p:sp>
      <p:sp>
        <p:nvSpPr>
          <p:cNvPr id="68612" name="Rectangle 3"/>
          <p:cNvSpPr>
            <a:spLocks noGrp="1" noChangeArrowheads="1"/>
          </p:cNvSpPr>
          <p:nvPr>
            <p:ph type="body" idx="1"/>
          </p:nvPr>
        </p:nvSpPr>
        <p:spPr>
          <a:xfrm>
            <a:off x="935038" y="4414838"/>
            <a:ext cx="5140325" cy="4186237"/>
          </a:xfrm>
          <a:noFill/>
          <a:ln/>
        </p:spPr>
        <p:txBody>
          <a:bodyPr/>
          <a:lstStyle/>
          <a:p>
            <a:pPr eaLnBrk="1" hangingPunct="1"/>
            <a:r>
              <a:rPr lang="en-US" smtClean="0"/>
              <a:t>COMMUNICATIONS PLAN: </a:t>
            </a:r>
          </a:p>
          <a:p>
            <a:pPr eaLnBrk="1" hangingPunct="1"/>
            <a:r>
              <a:rPr lang="en-US" smtClean="0"/>
              <a:t>1:  Have a out of state number to relay all your calls to like a family or friend.  Train your family to call that number instead of trying to reach you here.</a:t>
            </a:r>
          </a:p>
          <a:p>
            <a:pPr eaLnBrk="1" hangingPunct="1"/>
            <a:r>
              <a:rPr lang="en-US" smtClean="0"/>
              <a:t>That way fewer calls are coming in to what is left of the phone system, and you only have to make one call to let as many people as you can know that you are OK.</a:t>
            </a:r>
          </a:p>
          <a:p>
            <a:pPr eaLnBrk="1" hangingPunct="1"/>
            <a:r>
              <a:rPr lang="en-US" smtClean="0"/>
              <a:t>You can also relay phone calls to your insurance agent to a more reliable number.</a:t>
            </a:r>
          </a:p>
          <a:p>
            <a:pPr eaLnBrk="1" hangingPunct="1"/>
            <a:r>
              <a:rPr lang="en-US" smtClean="0"/>
              <a:t>2. Weather- Be sure someone in the household is watching the weather report daily - many people got caught off guard by Hurricane Andrew and Irene.</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1F10F0D-8154-4E7A-9FD0-5B324C4EFCC9}" type="slidenum">
              <a:rPr lang="en-US" smtClean="0"/>
              <a:pPr/>
              <a:t>25</a:t>
            </a:fld>
            <a:endParaRPr lang="en-US" smtClean="0"/>
          </a:p>
        </p:txBody>
      </p:sp>
      <p:sp>
        <p:nvSpPr>
          <p:cNvPr id="69635" name="Rectangle 2"/>
          <p:cNvSpPr>
            <a:spLocks noGrp="1" noRot="1" noChangeAspect="1" noChangeArrowheads="1" noTextEdit="1"/>
          </p:cNvSpPr>
          <p:nvPr>
            <p:ph type="sldImg"/>
          </p:nvPr>
        </p:nvSpPr>
        <p:spPr>
          <a:xfrm>
            <a:off x="2197100" y="695325"/>
            <a:ext cx="2616200" cy="3487738"/>
          </a:xfrm>
          <a:ln/>
        </p:spPr>
      </p:sp>
      <p:sp>
        <p:nvSpPr>
          <p:cNvPr id="69636" name="Rectangle 3"/>
          <p:cNvSpPr>
            <a:spLocks noGrp="1" noChangeArrowheads="1"/>
          </p:cNvSpPr>
          <p:nvPr>
            <p:ph type="body" idx="1"/>
          </p:nvPr>
        </p:nvSpPr>
        <p:spPr>
          <a:xfrm>
            <a:off x="311150" y="4414838"/>
            <a:ext cx="6464300" cy="4186237"/>
          </a:xfrm>
          <a:noFill/>
          <a:ln/>
        </p:spPr>
        <p:txBody>
          <a:bodyPr/>
          <a:lstStyle/>
          <a:p>
            <a:pPr eaLnBrk="1" hangingPunct="1"/>
            <a:r>
              <a:rPr lang="en-US" smtClean="0"/>
              <a:t>SECURE PROPERTY:</a:t>
            </a:r>
          </a:p>
          <a:p>
            <a:pPr eaLnBrk="1" hangingPunct="1"/>
            <a:r>
              <a:rPr lang="en-US" smtClean="0"/>
              <a:t>If your home is damaged, make sure to secure the openings, and especially the roof to prevent further rain damage.</a:t>
            </a:r>
          </a:p>
          <a:p>
            <a:pPr eaLnBrk="1" hangingPunct="1"/>
            <a:r>
              <a:rPr lang="en-US" smtClean="0"/>
              <a:t>RE-INVENTORY:</a:t>
            </a:r>
          </a:p>
          <a:p>
            <a:pPr eaLnBrk="1" hangingPunct="1"/>
            <a:r>
              <a:rPr lang="en-US" smtClean="0"/>
              <a:t>Make a photographic or written list of your personal belongs so you can compare that with your inventory.  Have this prepared for your insurance agent and other recovery assistance agencies.</a:t>
            </a:r>
          </a:p>
          <a:p>
            <a:pPr eaLnBrk="1" hangingPunct="1"/>
            <a:r>
              <a:rPr lang="en-US" smtClean="0"/>
              <a:t>Now is the tie you will need your stored documents like insurance policies, lease, etc.</a:t>
            </a:r>
          </a:p>
          <a:p>
            <a:pPr eaLnBrk="1" hangingPunct="1"/>
            <a:r>
              <a:rPr lang="en-US" smtClean="0"/>
              <a:t>SEEK RECOVERY ASSISTANCE:</a:t>
            </a:r>
          </a:p>
          <a:p>
            <a:pPr eaLnBrk="1" hangingPunct="1"/>
            <a:r>
              <a:rPr lang="en-US" smtClean="0"/>
              <a:t>Miami-Dade will open Disaster Recovery Assistance Centers around the community to provide:</a:t>
            </a:r>
          </a:p>
          <a:p>
            <a:pPr eaLnBrk="1" hangingPunct="1"/>
            <a:r>
              <a:rPr lang="en-US" smtClean="0"/>
              <a:t>Access to emergency services like paramedics</a:t>
            </a:r>
          </a:p>
          <a:p>
            <a:pPr eaLnBrk="1" hangingPunct="1"/>
            <a:r>
              <a:rPr lang="en-US" smtClean="0"/>
              <a:t>disaster information </a:t>
            </a:r>
          </a:p>
          <a:p>
            <a:pPr eaLnBrk="1" hangingPunct="1"/>
            <a:r>
              <a:rPr lang="en-US" smtClean="0"/>
              <a:t>recovery supplies and services from American Red Cross and other volunteer agencies</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EA386AC-980D-4C5D-B3B1-5C9C9A7CBE06}" type="slidenum">
              <a:rPr lang="en-US" smtClean="0"/>
              <a:pPr/>
              <a:t>26</a:t>
            </a:fld>
            <a:endParaRPr lang="en-US" smtClean="0"/>
          </a:p>
        </p:txBody>
      </p:sp>
      <p:sp>
        <p:nvSpPr>
          <p:cNvPr id="74755" name="Rectangle 2"/>
          <p:cNvSpPr>
            <a:spLocks noGrp="1" noRot="1" noChangeAspect="1" noChangeArrowheads="1" noTextEdit="1"/>
          </p:cNvSpPr>
          <p:nvPr>
            <p:ph type="sldImg"/>
          </p:nvPr>
        </p:nvSpPr>
        <p:spPr>
          <a:xfrm>
            <a:off x="2200275" y="696913"/>
            <a:ext cx="2614613" cy="3486150"/>
          </a:xfrm>
          <a:ln/>
        </p:spPr>
      </p:sp>
      <p:sp>
        <p:nvSpPr>
          <p:cNvPr id="74756" name="Rectangle 3"/>
          <p:cNvSpPr>
            <a:spLocks noGrp="1" noChangeArrowheads="1"/>
          </p:cNvSpPr>
          <p:nvPr>
            <p:ph type="body" idx="1"/>
          </p:nvPr>
        </p:nvSpPr>
        <p:spPr>
          <a:xfrm>
            <a:off x="935038" y="4416425"/>
            <a:ext cx="5140325" cy="4183063"/>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DE4FF88-B584-4483-91F0-03573F89C8AB}" type="slidenum">
              <a:rPr lang="en-US" smtClean="0"/>
              <a:pPr/>
              <a:t>3</a:t>
            </a:fld>
            <a:endParaRPr lang="en-US" smtClean="0"/>
          </a:p>
        </p:txBody>
      </p:sp>
      <p:sp>
        <p:nvSpPr>
          <p:cNvPr id="40963" name="Rectangle 2"/>
          <p:cNvSpPr>
            <a:spLocks noGrp="1" noRot="1" noChangeAspect="1" noChangeArrowheads="1" noTextEdit="1"/>
          </p:cNvSpPr>
          <p:nvPr>
            <p:ph type="sldImg"/>
          </p:nvPr>
        </p:nvSpPr>
        <p:spPr>
          <a:xfrm>
            <a:off x="2208213" y="693738"/>
            <a:ext cx="2600325" cy="3468687"/>
          </a:xfrm>
          <a:ln/>
        </p:spPr>
      </p:sp>
      <p:sp>
        <p:nvSpPr>
          <p:cNvPr id="40964" name="Rectangle 3"/>
          <p:cNvSpPr>
            <a:spLocks noGrp="1" noChangeArrowheads="1"/>
          </p:cNvSpPr>
          <p:nvPr>
            <p:ph type="body" idx="1"/>
          </p:nvPr>
        </p:nvSpPr>
        <p:spPr>
          <a:xfrm>
            <a:off x="935038" y="4394200"/>
            <a:ext cx="5140325" cy="4238625"/>
          </a:xfrm>
          <a:noFill/>
          <a:ln/>
        </p:spPr>
        <p:txBody>
          <a:bodyPr/>
          <a:lstStyle/>
          <a:p>
            <a:pPr marL="114300" lvl="1" eaLnBrk="1" hangingPunct="1">
              <a:buFont typeface="Monotype Sorts" pitchFamily="2" charset="2"/>
              <a:buNone/>
            </a:pPr>
            <a:r>
              <a:rPr lang="en-US" smtClean="0"/>
              <a:t>The center of the storm is called the “eye.”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53AE8351-B00A-44B2-8DD2-275A4B2FA1F3}"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8687349-CADD-49FB-8CFA-E627BD109DE1}" type="slidenum">
              <a:rPr lang="en-US" smtClean="0"/>
              <a:pPr/>
              <a:t>13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http://www.broward.org/Hurricane/Stores/Documents/grocerystores.pdf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07694CA-2636-4DCA-B79A-39B4A5E663FD}" type="slidenum">
              <a:rPr lang="en-US" smtClean="0"/>
              <a:pPr/>
              <a:t>14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Source: http://www.broward.org/Hurricane/Stores/Documents/gasstations.pdf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12408BA-2D37-4E89-8344-195D3AD30180}" type="slidenum">
              <a:rPr lang="en-US" smtClean="0"/>
              <a:pPr/>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http://www.broward.org/Hurricane/Stores/Documents/grocerystores.pdf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48C2FBE-37DE-4FAB-B98C-BA14C0FF23C1}" type="slidenum">
              <a:rPr lang="en-US" smtClean="0"/>
              <a:pPr/>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Source: http://www.broward.org/Hurricane/Stores/Documents/gasstations.pdf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64FE4A7-B5DE-4115-B9A4-EDCD61B8F32C}" type="slidenum">
              <a:rPr lang="en-US" smtClean="0"/>
              <a:pPr/>
              <a:t>22</a:t>
            </a:fld>
            <a:endParaRPr lang="en-US" smtClean="0"/>
          </a:p>
        </p:txBody>
      </p:sp>
      <p:sp>
        <p:nvSpPr>
          <p:cNvPr id="66563" name="Rectangle 2"/>
          <p:cNvSpPr>
            <a:spLocks noGrp="1" noRot="1" noChangeAspect="1" noChangeArrowheads="1" noTextEdit="1"/>
          </p:cNvSpPr>
          <p:nvPr>
            <p:ph type="sldImg"/>
          </p:nvPr>
        </p:nvSpPr>
        <p:spPr>
          <a:xfrm>
            <a:off x="2200275" y="696913"/>
            <a:ext cx="2614613" cy="3486150"/>
          </a:xfrm>
          <a:ln/>
        </p:spPr>
      </p:sp>
      <p:sp>
        <p:nvSpPr>
          <p:cNvPr id="66564" name="Rectangle 3"/>
          <p:cNvSpPr>
            <a:spLocks noGrp="1" noChangeArrowheads="1"/>
          </p:cNvSpPr>
          <p:nvPr>
            <p:ph type="body" idx="1"/>
          </p:nvPr>
        </p:nvSpPr>
        <p:spPr>
          <a:xfrm>
            <a:off x="935038" y="4416425"/>
            <a:ext cx="5140325" cy="4183063"/>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B509CA4-7917-493D-AA5A-0D545646ADA8}" type="slidenum">
              <a:rPr lang="en-US" smtClean="0"/>
              <a:pPr/>
              <a:t>23</a:t>
            </a:fld>
            <a:endParaRPr lang="en-US" smtClean="0"/>
          </a:p>
        </p:txBody>
      </p:sp>
      <p:sp>
        <p:nvSpPr>
          <p:cNvPr id="67587" name="Rectangle 2"/>
          <p:cNvSpPr>
            <a:spLocks noGrp="1" noRot="1" noChangeAspect="1" noChangeArrowheads="1" noTextEdit="1"/>
          </p:cNvSpPr>
          <p:nvPr>
            <p:ph type="sldImg"/>
          </p:nvPr>
        </p:nvSpPr>
        <p:spPr>
          <a:xfrm>
            <a:off x="2197100" y="695325"/>
            <a:ext cx="2616200" cy="3487738"/>
          </a:xfrm>
          <a:ln/>
        </p:spPr>
      </p:sp>
      <p:sp>
        <p:nvSpPr>
          <p:cNvPr id="67588" name="Rectangle 3"/>
          <p:cNvSpPr>
            <a:spLocks noGrp="1" noChangeArrowheads="1"/>
          </p:cNvSpPr>
          <p:nvPr>
            <p:ph type="body" idx="1"/>
          </p:nvPr>
        </p:nvSpPr>
        <p:spPr>
          <a:xfrm>
            <a:off x="935038" y="4414838"/>
            <a:ext cx="5140325" cy="4186237"/>
          </a:xfrm>
          <a:noFill/>
          <a:ln/>
        </p:spPr>
        <p:txBody>
          <a:bodyPr/>
          <a:lstStyle/>
          <a:p>
            <a:pPr eaLnBrk="1" hangingPunct="1"/>
            <a:r>
              <a:rPr lang="en-US" smtClean="0"/>
              <a:t>COMMUNICATIONS PLAN: </a:t>
            </a:r>
          </a:p>
          <a:p>
            <a:pPr eaLnBrk="1" hangingPunct="1"/>
            <a:r>
              <a:rPr lang="en-US" smtClean="0"/>
              <a:t>1:  Have a out of state number to relay all your calls to like a family or friend.  Train your family to call that number instead of trying to reach you here.</a:t>
            </a:r>
          </a:p>
          <a:p>
            <a:pPr eaLnBrk="1" hangingPunct="1"/>
            <a:r>
              <a:rPr lang="en-US" smtClean="0"/>
              <a:t>That way fewer calls are coming in to what is left of the phone system, and you only have to make one call to let as many people as you can know that you are OK.</a:t>
            </a:r>
          </a:p>
          <a:p>
            <a:pPr eaLnBrk="1" hangingPunct="1"/>
            <a:r>
              <a:rPr lang="en-US" smtClean="0"/>
              <a:t>You can also relay phone calls to your insurance agent to a more reliable number.</a:t>
            </a:r>
          </a:p>
          <a:p>
            <a:pPr eaLnBrk="1" hangingPunct="1"/>
            <a:r>
              <a:rPr lang="en-US" smtClean="0"/>
              <a:t>2. Weather- Be sure someone in the household is watching the weather report daily - many people got caught off guard by Hurricane Andrew and Irene.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10"/>
          <p:cNvSpPr txBox="1">
            <a:spLocks noChangeArrowheads="1"/>
          </p:cNvSpPr>
          <p:nvPr userDrawn="1"/>
        </p:nvSpPr>
        <p:spPr bwMode="auto">
          <a:xfrm>
            <a:off x="4343400" y="2336800"/>
            <a:ext cx="2400300" cy="244475"/>
          </a:xfrm>
          <a:prstGeom prst="rect">
            <a:avLst/>
          </a:prstGeom>
          <a:noFill/>
          <a:ln w="9525">
            <a:noFill/>
            <a:miter lim="800000"/>
            <a:headEnd/>
            <a:tailEnd/>
          </a:ln>
          <a:effectLst/>
        </p:spPr>
        <p:txBody>
          <a:bodyPr>
            <a:spAutoFit/>
          </a:bodyPr>
          <a:lstStyle/>
          <a:p>
            <a:pPr eaLnBrk="0" hangingPunct="0">
              <a:spcBef>
                <a:spcPct val="50000"/>
              </a:spcBef>
              <a:defRPr/>
            </a:pPr>
            <a:endParaRPr lang="en-US" sz="1000">
              <a:latin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133600"/>
            <a:ext cx="6172200" cy="60340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797280B2-776C-4AA5-A973-5E85A968D8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11604CA7-B1D6-4B32-AA51-80DCFAD04D1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2900" y="366713"/>
            <a:ext cx="6172200" cy="78009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
          <p:cNvSpPr>
            <a:spLocks noGrp="1" noChangeArrowheads="1"/>
          </p:cNvSpPr>
          <p:nvPr>
            <p:ph type="sldNum" sz="quarter" idx="10"/>
          </p:nvPr>
        </p:nvSpPr>
        <p:spPr>
          <a:ln/>
        </p:spPr>
        <p:txBody>
          <a:bodyPr/>
          <a:lstStyle>
            <a:lvl1pPr>
              <a:defRPr/>
            </a:lvl1pPr>
          </a:lstStyle>
          <a:p>
            <a:pPr>
              <a:defRPr/>
            </a:pPr>
            <a:fld id="{948624A1-596A-4221-BD6C-B52198AACA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42900" y="2133600"/>
            <a:ext cx="30099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505200" y="2133600"/>
            <a:ext cx="3009900" cy="6034088"/>
          </a:xfrm>
          <a:prstGeom prst="rect">
            <a:avLst/>
          </a:prstGeom>
        </p:spPr>
        <p:txBody>
          <a:bodyPr/>
          <a:lstStyle/>
          <a:p>
            <a:pPr lvl="0"/>
            <a:endParaRPr lang="en-US" noProof="0" smtClean="0"/>
          </a:p>
        </p:txBody>
      </p:sp>
      <p:sp>
        <p:nvSpPr>
          <p:cNvPr id="5" name="Rectangle 21"/>
          <p:cNvSpPr>
            <a:spLocks noGrp="1" noChangeArrowheads="1"/>
          </p:cNvSpPr>
          <p:nvPr>
            <p:ph type="sldNum" sz="quarter" idx="10"/>
          </p:nvPr>
        </p:nvSpPr>
        <p:spPr>
          <a:ln/>
        </p:spPr>
        <p:txBody>
          <a:bodyPr/>
          <a:lstStyle>
            <a:lvl1pPr>
              <a:defRPr/>
            </a:lvl1pPr>
          </a:lstStyle>
          <a:p>
            <a:pPr>
              <a:defRPr/>
            </a:pPr>
            <a:fld id="{8A93B802-28DA-4C9A-A246-1E68182DEC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42900" y="2133600"/>
            <a:ext cx="6172200" cy="60340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pPr>
              <a:defRPr/>
            </a:pPr>
            <a:fld id="{ECC40E6A-C07E-4D35-A089-08830352B4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pPr>
              <a:defRPr/>
            </a:pPr>
            <a:fld id="{847629B0-1901-4EAB-82A4-14D05101BF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sldNum" sz="quarter" idx="10"/>
          </p:nvPr>
        </p:nvSpPr>
        <p:spPr>
          <a:ln/>
        </p:spPr>
        <p:txBody>
          <a:bodyPr/>
          <a:lstStyle>
            <a:lvl1pPr>
              <a:defRPr/>
            </a:lvl1pPr>
          </a:lstStyle>
          <a:p>
            <a:pPr>
              <a:defRPr/>
            </a:pPr>
            <a:fld id="{9848846F-D62A-47B7-AE83-773F1D3FD1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sldNum" sz="quarter" idx="10"/>
          </p:nvPr>
        </p:nvSpPr>
        <p:spPr>
          <a:ln/>
        </p:spPr>
        <p:txBody>
          <a:bodyPr/>
          <a:lstStyle>
            <a:lvl1pPr>
              <a:defRPr/>
            </a:lvl1pPr>
          </a:lstStyle>
          <a:p>
            <a:pPr>
              <a:defRPr/>
            </a:pPr>
            <a:fld id="{DD6EECD1-90DA-4364-9FF0-E072FAFEC7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a:prstGeom prst="rect">
            <a:avLst/>
          </a:prstGeom>
        </p:spPr>
        <p:txBody>
          <a:bodyPr/>
          <a:lstStyle/>
          <a:p>
            <a:r>
              <a:rPr lang="en-US" smtClean="0"/>
              <a:t>Click to edit Master title style</a:t>
            </a:r>
            <a:endParaRPr lang="en-US"/>
          </a:p>
        </p:txBody>
      </p:sp>
      <p:sp>
        <p:nvSpPr>
          <p:cNvPr id="3" name="Rectangle 21"/>
          <p:cNvSpPr>
            <a:spLocks noGrp="1" noChangeArrowheads="1"/>
          </p:cNvSpPr>
          <p:nvPr>
            <p:ph type="sldNum" sz="quarter" idx="10"/>
          </p:nvPr>
        </p:nvSpPr>
        <p:spPr>
          <a:ln/>
        </p:spPr>
        <p:txBody>
          <a:bodyPr/>
          <a:lstStyle>
            <a:lvl1pPr>
              <a:defRPr/>
            </a:lvl1pPr>
          </a:lstStyle>
          <a:p>
            <a:pPr>
              <a:defRPr/>
            </a:pPr>
            <a:fld id="{51C15826-E610-4793-84E0-DAEA94E588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5FD7A141-878B-4AA7-8520-3334D8938E0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55A0A8CF-8416-4ABE-B4F6-3C9B755E08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pPr>
              <a:defRPr/>
            </a:pPr>
            <a:fld id="{9D9948A8-8C3F-4664-8975-D1991A4FDE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1931" name="Text Box 11"/>
          <p:cNvSpPr txBox="1">
            <a:spLocks noChangeArrowheads="1"/>
          </p:cNvSpPr>
          <p:nvPr userDrawn="1"/>
        </p:nvSpPr>
        <p:spPr bwMode="auto">
          <a:xfrm>
            <a:off x="2962275" y="6350"/>
            <a:ext cx="935038" cy="214313"/>
          </a:xfrm>
          <a:prstGeom prst="rect">
            <a:avLst/>
          </a:prstGeom>
          <a:noFill/>
          <a:ln w="9525">
            <a:noFill/>
            <a:miter lim="800000"/>
            <a:headEnd/>
            <a:tailEnd/>
          </a:ln>
          <a:effectLst/>
        </p:spPr>
        <p:txBody>
          <a:bodyPr wrap="none">
            <a:spAutoFit/>
          </a:bodyPr>
          <a:lstStyle/>
          <a:p>
            <a:pPr algn="ctr" eaLnBrk="0" hangingPunct="0">
              <a:defRPr/>
            </a:pPr>
            <a:r>
              <a:rPr lang="en-US" sz="800" b="1">
                <a:solidFill>
                  <a:srgbClr val="008000"/>
                </a:solidFill>
              </a:rPr>
              <a:t>UNCLASSIFIED</a:t>
            </a:r>
          </a:p>
        </p:txBody>
      </p:sp>
      <p:sp>
        <p:nvSpPr>
          <p:cNvPr id="721932" name="Text Box 12"/>
          <p:cNvSpPr txBox="1">
            <a:spLocks noChangeArrowheads="1"/>
          </p:cNvSpPr>
          <p:nvPr userDrawn="1"/>
        </p:nvSpPr>
        <p:spPr bwMode="auto">
          <a:xfrm>
            <a:off x="4343400" y="2336800"/>
            <a:ext cx="2400300" cy="244475"/>
          </a:xfrm>
          <a:prstGeom prst="rect">
            <a:avLst/>
          </a:prstGeom>
          <a:noFill/>
          <a:ln w="9525">
            <a:noFill/>
            <a:miter lim="800000"/>
            <a:headEnd/>
            <a:tailEnd/>
          </a:ln>
          <a:effectLst/>
        </p:spPr>
        <p:txBody>
          <a:bodyPr>
            <a:spAutoFit/>
          </a:bodyPr>
          <a:lstStyle/>
          <a:p>
            <a:pPr eaLnBrk="0" hangingPunct="0">
              <a:spcBef>
                <a:spcPct val="50000"/>
              </a:spcBef>
              <a:defRPr/>
            </a:pPr>
            <a:endParaRPr lang="en-US" sz="1000">
              <a:latin typeface="Times New Roman" pitchFamily="18" charset="0"/>
            </a:endParaRPr>
          </a:p>
        </p:txBody>
      </p:sp>
      <p:sp>
        <p:nvSpPr>
          <p:cNvPr id="721933" name="Text Box 13"/>
          <p:cNvSpPr txBox="1">
            <a:spLocks noChangeArrowheads="1"/>
          </p:cNvSpPr>
          <p:nvPr userDrawn="1"/>
        </p:nvSpPr>
        <p:spPr bwMode="auto">
          <a:xfrm>
            <a:off x="2962275" y="8907463"/>
            <a:ext cx="935038" cy="214312"/>
          </a:xfrm>
          <a:prstGeom prst="rect">
            <a:avLst/>
          </a:prstGeom>
          <a:noFill/>
          <a:ln w="9525">
            <a:noFill/>
            <a:miter lim="800000"/>
            <a:headEnd/>
            <a:tailEnd/>
          </a:ln>
          <a:effectLst/>
        </p:spPr>
        <p:txBody>
          <a:bodyPr wrap="none">
            <a:spAutoFit/>
          </a:bodyPr>
          <a:lstStyle/>
          <a:p>
            <a:pPr algn="ctr" eaLnBrk="0" hangingPunct="0">
              <a:defRPr/>
            </a:pPr>
            <a:r>
              <a:rPr lang="en-US" sz="800" b="1">
                <a:solidFill>
                  <a:srgbClr val="008000"/>
                </a:solidFill>
              </a:rPr>
              <a:t>UNCLASSIFIED</a:t>
            </a:r>
          </a:p>
        </p:txBody>
      </p:sp>
      <p:grpSp>
        <p:nvGrpSpPr>
          <p:cNvPr id="1029" name="Group 14"/>
          <p:cNvGrpSpPr>
            <a:grpSpLocks/>
          </p:cNvGrpSpPr>
          <p:nvPr userDrawn="1"/>
        </p:nvGrpSpPr>
        <p:grpSpPr bwMode="auto">
          <a:xfrm>
            <a:off x="-4763" y="152400"/>
            <a:ext cx="6867526" cy="609600"/>
            <a:chOff x="-3" y="96"/>
            <a:chExt cx="4326" cy="384"/>
          </a:xfrm>
        </p:grpSpPr>
        <p:pic>
          <p:nvPicPr>
            <p:cNvPr id="1032" name="Picture 15" descr="npo000001"/>
            <p:cNvPicPr>
              <a:picLocks noChangeAspect="1" noChangeArrowheads="1"/>
            </p:cNvPicPr>
            <p:nvPr userDrawn="1"/>
          </p:nvPicPr>
          <p:blipFill>
            <a:blip r:embed="rId15" cstate="print"/>
            <a:srcRect/>
            <a:stretch>
              <a:fillRect/>
            </a:stretch>
          </p:blipFill>
          <p:spPr bwMode="auto">
            <a:xfrm>
              <a:off x="-3" y="96"/>
              <a:ext cx="390" cy="384"/>
            </a:xfrm>
            <a:prstGeom prst="rect">
              <a:avLst/>
            </a:prstGeom>
            <a:noFill/>
            <a:ln w="9525" algn="ctr">
              <a:noFill/>
              <a:miter lim="800000"/>
              <a:headEnd/>
              <a:tailEnd/>
            </a:ln>
          </p:spPr>
        </p:pic>
        <p:pic>
          <p:nvPicPr>
            <p:cNvPr id="1033" name="Picture 16" descr="npo000003"/>
            <p:cNvPicPr>
              <a:picLocks noChangeAspect="1" noChangeArrowheads="1"/>
            </p:cNvPicPr>
            <p:nvPr userDrawn="1"/>
          </p:nvPicPr>
          <p:blipFill>
            <a:blip r:embed="rId15" cstate="print"/>
            <a:srcRect/>
            <a:stretch>
              <a:fillRect/>
            </a:stretch>
          </p:blipFill>
          <p:spPr bwMode="auto">
            <a:xfrm>
              <a:off x="3933" y="96"/>
              <a:ext cx="390" cy="384"/>
            </a:xfrm>
            <a:prstGeom prst="rect">
              <a:avLst/>
            </a:prstGeom>
            <a:noFill/>
            <a:ln w="9525" algn="ctr">
              <a:noFill/>
              <a:miter lim="800000"/>
              <a:headEnd/>
              <a:tailEnd/>
            </a:ln>
          </p:spPr>
        </p:pic>
      </p:grpSp>
      <p:sp>
        <p:nvSpPr>
          <p:cNvPr id="721938" name="Rectangle 18"/>
          <p:cNvSpPr>
            <a:spLocks noChangeArrowheads="1"/>
          </p:cNvSpPr>
          <p:nvPr userDrawn="1"/>
        </p:nvSpPr>
        <p:spPr bwMode="auto">
          <a:xfrm>
            <a:off x="0" y="838200"/>
            <a:ext cx="6858000" cy="76200"/>
          </a:xfrm>
          <a:prstGeom prst="rect">
            <a:avLst/>
          </a:prstGeom>
          <a:gradFill rotWithShape="1">
            <a:gsLst>
              <a:gs pos="0">
                <a:srgbClr val="FF0000"/>
              </a:gs>
              <a:gs pos="50000">
                <a:srgbClr val="000000"/>
              </a:gs>
              <a:gs pos="100000">
                <a:srgbClr val="FF0000"/>
              </a:gs>
            </a:gsLst>
            <a:lin ang="5400000" scaled="1"/>
          </a:gradFill>
          <a:ln w="9525">
            <a:solidFill>
              <a:schemeClr val="tx1"/>
            </a:solidFill>
            <a:miter lim="800000"/>
            <a:headEnd/>
            <a:tailEnd/>
          </a:ln>
          <a:effectLst/>
        </p:spPr>
        <p:txBody>
          <a:bodyPr wrap="none" anchor="ctr"/>
          <a:lstStyle/>
          <a:p>
            <a:pPr>
              <a:defRPr/>
            </a:pPr>
            <a:endParaRPr lang="en-US"/>
          </a:p>
        </p:txBody>
      </p:sp>
      <p:sp>
        <p:nvSpPr>
          <p:cNvPr id="721941" name="Rectangle 21"/>
          <p:cNvSpPr>
            <a:spLocks noGrp="1" noChangeArrowheads="1"/>
          </p:cNvSpPr>
          <p:nvPr>
            <p:ph type="sldNum" sz="quarter" idx="4"/>
          </p:nvPr>
        </p:nvSpPr>
        <p:spPr bwMode="auto">
          <a:xfrm>
            <a:off x="5105400" y="8813800"/>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1A35B99B-4BB4-476E-B2A8-8ADB16476D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roward.org/AtRisk/Pages/Specialmedical.asp" TargetMode="External"/><Relationship Id="rId2" Type="http://schemas.openxmlformats.org/officeDocument/2006/relationships/hyperlink" Target="http://www.broward.org/registry/Pages/Default.aspx" TargetMode="External"/><Relationship Id="rId1" Type="http://schemas.openxmlformats.org/officeDocument/2006/relationships/slideLayout" Target="../slideLayouts/slideLayout7.xml"/><Relationship Id="rId4" Type="http://schemas.openxmlformats.org/officeDocument/2006/relationships/hyperlink" Target="http://www.miamidade.gov/fire/evacuation-program.a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www.miamidade.gov/oem/" TargetMode="External"/><Relationship Id="rId2" Type="http://schemas.openxmlformats.org/officeDocument/2006/relationships/hyperlink" Target="http://www.miamiredcross.org/i" TargetMode="External"/><Relationship Id="rId1" Type="http://schemas.openxmlformats.org/officeDocument/2006/relationships/slideLayout" Target="../slideLayouts/slideLayout2.xml"/><Relationship Id="rId4" Type="http://schemas.openxmlformats.org/officeDocument/2006/relationships/hyperlink" Target="http://www.nhc.noa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npo000050"/>
          <p:cNvPicPr>
            <a:picLocks noChangeAspect="1" noChangeArrowheads="1"/>
          </p:cNvPicPr>
          <p:nvPr/>
        </p:nvPicPr>
        <p:blipFill>
          <a:blip r:embed="rId2" cstate="print"/>
          <a:srcRect/>
          <a:stretch>
            <a:fillRect/>
          </a:stretch>
        </p:blipFill>
        <p:spPr bwMode="auto">
          <a:xfrm>
            <a:off x="2057400" y="2514600"/>
            <a:ext cx="2535238" cy="2706688"/>
          </a:xfrm>
          <a:prstGeom prst="rect">
            <a:avLst/>
          </a:prstGeom>
          <a:noFill/>
          <a:ln w="9525" algn="ctr">
            <a:noFill/>
            <a:miter lim="800000"/>
            <a:headEnd/>
            <a:tailEnd/>
          </a:ln>
        </p:spPr>
      </p:pic>
      <p:sp>
        <p:nvSpPr>
          <p:cNvPr id="50179" name="Rectangle 4"/>
          <p:cNvSpPr>
            <a:spLocks noChangeArrowheads="1"/>
          </p:cNvSpPr>
          <p:nvPr/>
        </p:nvSpPr>
        <p:spPr bwMode="auto">
          <a:xfrm>
            <a:off x="228600" y="304800"/>
            <a:ext cx="6400800" cy="8534400"/>
          </a:xfrm>
          <a:prstGeom prst="rect">
            <a:avLst/>
          </a:prstGeom>
          <a:noFill/>
          <a:ln w="76200">
            <a:pattFill prst="pct60">
              <a:fgClr>
                <a:srgbClr val="FF0000"/>
              </a:fgClr>
              <a:bgClr>
                <a:srgbClr val="000000"/>
              </a:bgClr>
            </a:pattFill>
            <a:miter lim="800000"/>
            <a:headEnd/>
            <a:tailEnd/>
          </a:ln>
        </p:spPr>
        <p:txBody>
          <a:bodyPr wrap="none" anchor="ctr"/>
          <a:lstStyle/>
          <a:p>
            <a:endParaRPr lang="en-US"/>
          </a:p>
        </p:txBody>
      </p:sp>
      <p:sp>
        <p:nvSpPr>
          <p:cNvPr id="4" name="Text Box 29"/>
          <p:cNvSpPr txBox="1">
            <a:spLocks noChangeArrowheads="1"/>
          </p:cNvSpPr>
          <p:nvPr/>
        </p:nvSpPr>
        <p:spPr bwMode="auto">
          <a:xfrm>
            <a:off x="276225" y="6283057"/>
            <a:ext cx="6400800" cy="1015663"/>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dirty="0" smtClean="0">
                <a:solidFill>
                  <a:schemeClr val="accent4">
                    <a:lumMod val="65000"/>
                    <a:lumOff val="35000"/>
                  </a:schemeClr>
                </a:solidFill>
                <a:effectLst>
                  <a:outerShdw blurRad="38100" dist="38100" dir="2700000" algn="tl">
                    <a:srgbClr val="C0C0C0"/>
                  </a:outerShdw>
                </a:effectLst>
                <a:latin typeface="+mn-lt"/>
              </a:rPr>
              <a:t>2013 HURRICANE INFORMATION  </a:t>
            </a:r>
            <a:endParaRPr lang="en-US" sz="2400" b="1" dirty="0">
              <a:solidFill>
                <a:schemeClr val="accent4">
                  <a:lumMod val="65000"/>
                  <a:lumOff val="35000"/>
                </a:schemeClr>
              </a:solidFill>
              <a:effectLst>
                <a:outerShdw blurRad="38100" dist="38100" dir="2700000" algn="tl">
                  <a:srgbClr val="C0C0C0"/>
                </a:outerShdw>
              </a:effectLst>
              <a:latin typeface="+mn-lt"/>
            </a:endParaRPr>
          </a:p>
          <a:p>
            <a:pPr algn="ctr" eaLnBrk="0" hangingPunct="0">
              <a:spcBef>
                <a:spcPct val="50000"/>
              </a:spcBef>
              <a:defRPr/>
            </a:pPr>
            <a:r>
              <a:rPr lang="en-US" sz="2400" b="1" dirty="0" smtClean="0">
                <a:solidFill>
                  <a:schemeClr val="accent4">
                    <a:lumMod val="65000"/>
                    <a:lumOff val="35000"/>
                  </a:schemeClr>
                </a:solidFill>
                <a:effectLst>
                  <a:outerShdw blurRad="38100" dist="38100" dir="2700000" algn="tl">
                    <a:srgbClr val="C0C0C0"/>
                  </a:outerShdw>
                </a:effectLst>
                <a:latin typeface="+mn-lt"/>
              </a:rPr>
              <a:t> </a:t>
            </a:r>
            <a:r>
              <a:rPr lang="en-US" sz="2400" b="1" dirty="0">
                <a:solidFill>
                  <a:schemeClr val="accent4">
                    <a:lumMod val="65000"/>
                    <a:lumOff val="35000"/>
                  </a:schemeClr>
                </a:solidFill>
                <a:effectLst>
                  <a:outerShdw blurRad="38100" dist="38100" dir="2700000" algn="tl">
                    <a:srgbClr val="C0C0C0"/>
                  </a:outerShdw>
                </a:effectLst>
                <a:latin typeface="+mn-lt"/>
              </a:rPr>
              <a:t>HANDBOOK</a:t>
            </a:r>
          </a:p>
        </p:txBody>
      </p:sp>
      <p:sp>
        <p:nvSpPr>
          <p:cNvPr id="5" name="Text Box 32"/>
          <p:cNvSpPr txBox="1">
            <a:spLocks noChangeArrowheads="1"/>
          </p:cNvSpPr>
          <p:nvPr/>
        </p:nvSpPr>
        <p:spPr bwMode="auto">
          <a:xfrm>
            <a:off x="644525" y="764482"/>
            <a:ext cx="5876925" cy="461962"/>
          </a:xfrm>
          <a:prstGeom prst="rect">
            <a:avLst/>
          </a:prstGeom>
          <a:noFill/>
          <a:ln w="9525">
            <a:noFill/>
            <a:miter lim="800000"/>
            <a:headEnd/>
            <a:tailEnd/>
          </a:ln>
        </p:spPr>
        <p:txBody>
          <a:bodyPr wrap="none">
            <a:spAutoFit/>
          </a:bodyPr>
          <a:lstStyle/>
          <a:p>
            <a:pPr>
              <a:defRPr/>
            </a:pPr>
            <a:r>
              <a:rPr lang="en-US" sz="2400" b="1" dirty="0">
                <a:solidFill>
                  <a:schemeClr val="accent4">
                    <a:lumMod val="65000"/>
                    <a:lumOff val="35000"/>
                  </a:schemeClr>
                </a:solidFill>
              </a:rPr>
              <a:t>U.S. MARINE CORPS FORCES, SOUTH</a:t>
            </a:r>
          </a:p>
        </p:txBody>
      </p:sp>
      <p:sp>
        <p:nvSpPr>
          <p:cNvPr id="6" name="Text Box 31"/>
          <p:cNvSpPr txBox="1">
            <a:spLocks noChangeArrowheads="1"/>
          </p:cNvSpPr>
          <p:nvPr/>
        </p:nvSpPr>
        <p:spPr bwMode="auto">
          <a:xfrm>
            <a:off x="5111750" y="8899525"/>
            <a:ext cx="1662635" cy="246221"/>
          </a:xfrm>
          <a:prstGeom prst="rect">
            <a:avLst/>
          </a:prstGeom>
          <a:noFill/>
          <a:ln w="9525">
            <a:noFill/>
            <a:miter lim="800000"/>
            <a:headEnd/>
            <a:tailEnd/>
          </a:ln>
        </p:spPr>
        <p:txBody>
          <a:bodyPr wrap="none">
            <a:spAutoFit/>
          </a:bodyPr>
          <a:lstStyle/>
          <a:p>
            <a:r>
              <a:rPr lang="en-US" sz="1000" b="1" dirty="0"/>
              <a:t>UPDATED: </a:t>
            </a:r>
            <a:r>
              <a:rPr lang="en-US" sz="1000" b="1" dirty="0" smtClean="0"/>
              <a:t>17 </a:t>
            </a:r>
            <a:r>
              <a:rPr lang="en-US" sz="1000" b="1" dirty="0"/>
              <a:t>MAY 2013</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FB553FDE-A7F3-4E55-B106-C9B73D2CBB83}" type="slidenum">
              <a:rPr lang="en-US" smtClean="0"/>
              <a:pPr/>
              <a:t>10</a:t>
            </a:fld>
            <a:endParaRPr lang="en-US" smtClean="0"/>
          </a:p>
        </p:txBody>
      </p:sp>
      <p:sp>
        <p:nvSpPr>
          <p:cNvPr id="20483" name="Rectangle 12"/>
          <p:cNvSpPr>
            <a:spLocks noChangeArrowheads="1"/>
          </p:cNvSpPr>
          <p:nvPr/>
        </p:nvSpPr>
        <p:spPr bwMode="auto">
          <a:xfrm>
            <a:off x="114300" y="1016000"/>
            <a:ext cx="6651625" cy="7823200"/>
          </a:xfrm>
          <a:prstGeom prst="rect">
            <a:avLst/>
          </a:prstGeom>
          <a:noFill/>
          <a:ln w="9525">
            <a:noFill/>
            <a:miter lim="800000"/>
            <a:headEnd/>
            <a:tailEnd/>
          </a:ln>
        </p:spPr>
        <p:txBody>
          <a:bodyPr lIns="92075" tIns="46038" rIns="92075" bIns="46038"/>
          <a:lstStyle/>
          <a:p>
            <a:r>
              <a:rPr lang="en-US" sz="1400" b="1" dirty="0">
                <a:solidFill>
                  <a:srgbClr val="3333CC"/>
                </a:solidFill>
              </a:rPr>
              <a:t>      </a:t>
            </a:r>
            <a:endParaRPr lang="en-US" sz="1400" b="1" dirty="0" smtClean="0">
              <a:solidFill>
                <a:srgbClr val="3333CC"/>
              </a:solidFill>
            </a:endParaRPr>
          </a:p>
          <a:p>
            <a:endParaRPr lang="en-US" sz="1400" b="1" dirty="0" smtClean="0">
              <a:solidFill>
                <a:srgbClr val="3333CC"/>
              </a:solidFill>
            </a:endParaRPr>
          </a:p>
          <a:p>
            <a:r>
              <a:rPr lang="en-US" sz="1400" dirty="0" smtClean="0"/>
              <a:t>      (6) </a:t>
            </a:r>
            <a:r>
              <a:rPr lang="en-US" sz="1400" u="sng" dirty="0" smtClean="0"/>
              <a:t>Phase IIID - Execution Phase (12 Hour Tripwire)</a:t>
            </a:r>
            <a:r>
              <a:rPr lang="en-US" sz="1400" dirty="0" smtClean="0"/>
              <a:t>.  This phase begins with NHC projecting hurricane landfall in southern Florida in 12 hours and USSOUTHCOM initiating HURCON 1.  Upon receipt of HURCON 1 notification, USAG-M will close and secure all gates.  The DWX-COC will continue Phase III actions and immediately notify the Chief of Staff of damage to MARFORSOUTH facilities, loss of classified material or injury to personnel.  In the event DWX-COC C2 systems are NMC or CDRUSSOUTHCOM orders an evacuation, DWX-COC personnel will immediately notify the Chief of Staff and relocate to the USSOUTHCOM Expanded JOC (E-JOC).  If CDRUSOUTHCOM orders relocation of the E-JOC, the DWX-COC will, upon Chief of Staff authorization, relocate to the alternate E-JOC location.  All other MARFORSOUTH personnel will evacuate in accordance with reference (d).  </a:t>
            </a:r>
          </a:p>
          <a:p>
            <a:pPr>
              <a:tabLst>
                <a:tab pos="57150" algn="l"/>
                <a:tab pos="857250" algn="l"/>
              </a:tabLst>
            </a:pPr>
            <a:r>
              <a:rPr lang="en-US" sz="1400" b="1" dirty="0" smtClean="0">
                <a:solidFill>
                  <a:srgbClr val="3333CC"/>
                </a:solidFill>
              </a:rPr>
              <a:t>      </a:t>
            </a:r>
          </a:p>
          <a:p>
            <a:pPr>
              <a:tabLst>
                <a:tab pos="57150" algn="l"/>
                <a:tab pos="857250" algn="l"/>
              </a:tabLst>
            </a:pPr>
            <a:r>
              <a:rPr lang="en-US" sz="1400" b="1" dirty="0" smtClean="0">
                <a:solidFill>
                  <a:srgbClr val="3333CC"/>
                </a:solidFill>
              </a:rPr>
              <a:t>	     </a:t>
            </a:r>
            <a:r>
              <a:rPr lang="en-US" sz="1400" dirty="0" smtClean="0"/>
              <a:t>(7) </a:t>
            </a:r>
            <a:r>
              <a:rPr lang="en-US" sz="1400" u="sng" dirty="0" smtClean="0"/>
              <a:t>Phase IV - Recovery Phase</a:t>
            </a:r>
            <a:r>
              <a:rPr lang="en-US" sz="1400" dirty="0" smtClean="0"/>
              <a:t>.  This phase begins once TSFW have subsided and USSOUTHCOM declares HURCON 5 and provides notification that USAG-M has resumed normal operations.  Phase IV concludes with the resumption of normal MARFORSOUTH operations and returns the command to Phase II.  This phase includes actions to ensure personnel accountability and assess damage to MARFORSOUTH facilities and government property.   </a:t>
            </a:r>
          </a:p>
          <a:p>
            <a:r>
              <a:rPr lang="en-US" sz="1400" dirty="0" smtClean="0"/>
              <a:t> </a:t>
            </a:r>
          </a:p>
          <a:p>
            <a:r>
              <a:rPr lang="en-US" sz="1400" dirty="0" smtClean="0"/>
              <a:t>            (a) </a:t>
            </a:r>
            <a:r>
              <a:rPr lang="en-US" sz="1400" u="sng" dirty="0" smtClean="0"/>
              <a:t>DWX-COC</a:t>
            </a:r>
            <a:r>
              <a:rPr lang="en-US" sz="1400" dirty="0" smtClean="0"/>
              <a:t>  </a:t>
            </a:r>
          </a:p>
          <a:p>
            <a:r>
              <a:rPr lang="en-US" sz="1400" dirty="0" smtClean="0"/>
              <a:t> </a:t>
            </a:r>
          </a:p>
          <a:p>
            <a:r>
              <a:rPr lang="en-US" sz="1400" dirty="0" smtClean="0"/>
              <a:t>                </a:t>
            </a:r>
            <a:r>
              <a:rPr lang="en-US" sz="1400" u="sng" dirty="0" smtClean="0"/>
              <a:t>1</a:t>
            </a:r>
            <a:r>
              <a:rPr lang="en-US" sz="1400" dirty="0" smtClean="0"/>
              <a:t>.  Upon Chief of Staff notification of resumption of MARFORSOUTH operations, provide primary staff and designated section heads tasked with personnel accountability with a timeline for returning personnel to duty. </a:t>
            </a:r>
          </a:p>
          <a:p>
            <a:pPr>
              <a:spcBef>
                <a:spcPct val="20000"/>
              </a:spcBef>
              <a:buClr>
                <a:schemeClr val="bg2"/>
              </a:buClr>
              <a:buFont typeface="Wingdings" pitchFamily="2" charset="2"/>
              <a:buNone/>
            </a:pPr>
            <a:endParaRPr lang="en-US" sz="1300" b="1" dirty="0">
              <a:solidFill>
                <a:srgbClr val="3333CC"/>
              </a:solidFill>
            </a:endParaRPr>
          </a:p>
        </p:txBody>
      </p:sp>
      <p:sp>
        <p:nvSpPr>
          <p:cNvPr id="20484" name="Rectangle 14"/>
          <p:cNvSpPr>
            <a:spLocks noChangeArrowheads="1"/>
          </p:cNvSpPr>
          <p:nvPr/>
        </p:nvSpPr>
        <p:spPr bwMode="auto">
          <a:xfrm>
            <a:off x="665007" y="323850"/>
            <a:ext cx="5527987" cy="369332"/>
          </a:xfrm>
          <a:prstGeom prst="rect">
            <a:avLst/>
          </a:prstGeom>
          <a:noFill/>
          <a:ln w="9525">
            <a:noFill/>
            <a:miter lim="800000"/>
            <a:headEnd/>
            <a:tailEnd/>
          </a:ln>
        </p:spPr>
        <p:txBody>
          <a:bodyPr wrap="none">
            <a:spAutoFit/>
          </a:bodyPr>
          <a:lstStyle/>
          <a:p>
            <a:pPr algn="ctr" eaLnBrk="0" hangingPunct="0"/>
            <a:r>
              <a:rPr lang="en-US" b="1" dirty="0" smtClean="0"/>
              <a:t> </a:t>
            </a:r>
            <a:r>
              <a:rPr lang="en-US" b="1" dirty="0"/>
              <a:t>DESTRUCTIVE WEATHER PLAN </a:t>
            </a:r>
            <a:r>
              <a:rPr lang="en-US" b="1" dirty="0" smtClean="0"/>
              <a:t>(OPLAN 1-01)</a:t>
            </a:r>
            <a:endParaRPr lang="en-US"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FB0078E3-14F3-429C-A16A-34DA1C4B6648}" type="slidenum">
              <a:rPr lang="en-US" smtClean="0"/>
              <a:pPr/>
              <a:t>11</a:t>
            </a:fld>
            <a:endParaRPr lang="en-US" smtClean="0"/>
          </a:p>
        </p:txBody>
      </p:sp>
      <p:sp>
        <p:nvSpPr>
          <p:cNvPr id="32771" name="Rectangle 8"/>
          <p:cNvSpPr>
            <a:spLocks noChangeArrowheads="1"/>
          </p:cNvSpPr>
          <p:nvPr/>
        </p:nvSpPr>
        <p:spPr bwMode="auto">
          <a:xfrm>
            <a:off x="0" y="836513"/>
            <a:ext cx="6781800" cy="5416868"/>
          </a:xfrm>
          <a:prstGeom prst="rect">
            <a:avLst/>
          </a:prstGeom>
          <a:noFill/>
          <a:ln w="9525">
            <a:noFill/>
            <a:miter lim="800000"/>
            <a:headEnd/>
            <a:tailEnd/>
          </a:ln>
        </p:spPr>
        <p:txBody>
          <a:bodyPr wrap="square" anchor="ctr">
            <a:spAutoFit/>
          </a:bodyPr>
          <a:lstStyle/>
          <a:p>
            <a:endParaRPr lang="en-US" sz="1200" b="1" dirty="0" smtClean="0">
              <a:solidFill>
                <a:srgbClr val="3333CC"/>
              </a:solidFill>
            </a:endParaRPr>
          </a:p>
          <a:p>
            <a:r>
              <a:rPr lang="en-US" sz="1200" b="1" dirty="0">
                <a:solidFill>
                  <a:srgbClr val="3333CC"/>
                </a:solidFill>
              </a:rPr>
              <a:t> </a:t>
            </a:r>
            <a:r>
              <a:rPr lang="en-US" sz="1400" dirty="0" smtClean="0"/>
              <a:t>Planning for destructive weather is vital to ensuring the safety of MARFORSOUTH personnel and their families.  This handbook contains emergency management information for Broward and Miami-Dade counties and includes: the locations of  emergency shelters, grocery stores and gas stations with generator power; emergency services contact information; and, storm surge charts and evacuation routes.   </a:t>
            </a:r>
          </a:p>
          <a:p>
            <a:endParaRPr lang="en-US" sz="1400" dirty="0" smtClean="0"/>
          </a:p>
          <a:p>
            <a:r>
              <a:rPr lang="en-US" sz="1400" dirty="0" smtClean="0"/>
              <a:t>In the event of an evacuation, </a:t>
            </a:r>
            <a:r>
              <a:rPr lang="en-US" sz="1400" dirty="0"/>
              <a:t>each zone will be evacuated dependant upon the hurricane’s track and projected storm surge, independent of the hurricane’s category. Upon identification of a </a:t>
            </a:r>
            <a:r>
              <a:rPr lang="en-US" sz="1400" dirty="0" smtClean="0"/>
              <a:t>threat, </a:t>
            </a:r>
            <a:r>
              <a:rPr lang="en-US" sz="1400" dirty="0"/>
              <a:t>the </a:t>
            </a:r>
            <a:r>
              <a:rPr lang="en-US" sz="1400" dirty="0" smtClean="0"/>
              <a:t>county will </a:t>
            </a:r>
            <a:r>
              <a:rPr lang="en-US" sz="1400" dirty="0"/>
              <a:t>use local media to relay pertinent information, such as evacuations and shelter openings. It is important that you monitor the news for this information. Remember that </a:t>
            </a:r>
            <a:r>
              <a:rPr lang="en-US" sz="1400" dirty="0" smtClean="0"/>
              <a:t>evacuation </a:t>
            </a:r>
            <a:r>
              <a:rPr lang="en-US" sz="1400" dirty="0"/>
              <a:t>zones </a:t>
            </a:r>
            <a:r>
              <a:rPr lang="en-US" sz="1400" dirty="0" smtClean="0"/>
              <a:t>correspond to </a:t>
            </a:r>
            <a:r>
              <a:rPr lang="en-US" sz="1400" dirty="0"/>
              <a:t>storm </a:t>
            </a:r>
            <a:r>
              <a:rPr lang="en-US" sz="1400" dirty="0" smtClean="0"/>
              <a:t>surge; all personnel will </a:t>
            </a:r>
            <a:r>
              <a:rPr lang="en-US" sz="1400" dirty="0"/>
              <a:t>need to determine if </a:t>
            </a:r>
            <a:r>
              <a:rPr lang="en-US" sz="1400" dirty="0" smtClean="0"/>
              <a:t>their </a:t>
            </a:r>
            <a:r>
              <a:rPr lang="en-US" sz="1400" dirty="0"/>
              <a:t>home </a:t>
            </a:r>
            <a:r>
              <a:rPr lang="en-US" sz="1400" dirty="0" smtClean="0"/>
              <a:t>is a safe shelter </a:t>
            </a:r>
            <a:r>
              <a:rPr lang="en-US" sz="1400" dirty="0"/>
              <a:t>during a </a:t>
            </a:r>
            <a:r>
              <a:rPr lang="en-US" sz="1400" dirty="0" smtClean="0"/>
              <a:t>hurricane or other destructive weather event. </a:t>
            </a:r>
          </a:p>
          <a:p>
            <a:endParaRPr lang="en-US" sz="1400" dirty="0" smtClean="0"/>
          </a:p>
          <a:p>
            <a:r>
              <a:rPr lang="en-US" sz="1400" dirty="0" smtClean="0"/>
              <a:t>This handbook also includes checklists for hurricane </a:t>
            </a:r>
            <a:r>
              <a:rPr lang="en-US" sz="1400" smtClean="0"/>
              <a:t>preparedness, actions </a:t>
            </a:r>
            <a:r>
              <a:rPr lang="en-US" sz="1400" dirty="0" smtClean="0"/>
              <a:t>during a hurricane, evacuation and hurricane recovery.  The checklists are not exhaustive and provide space to note your individual family needs.  This handbook provides information available to date and is subject to change.  It is essential that all personnel acquire current information from county emergency management websites and media sources prior to and during destructive weather events. </a:t>
            </a:r>
          </a:p>
          <a:p>
            <a:endParaRPr lang="en-US" sz="1400" dirty="0" smtClean="0"/>
          </a:p>
          <a:p>
            <a:endParaRPr lang="en-US" sz="1400" dirty="0"/>
          </a:p>
          <a:p>
            <a:endParaRPr lang="en-US" sz="1200" b="1" dirty="0">
              <a:solidFill>
                <a:srgbClr val="3333CC"/>
              </a:solidFill>
            </a:endParaRPr>
          </a:p>
        </p:txBody>
      </p:sp>
      <p:sp>
        <p:nvSpPr>
          <p:cNvPr id="6" name="Rectangle 14"/>
          <p:cNvSpPr>
            <a:spLocks noChangeArrowheads="1"/>
          </p:cNvSpPr>
          <p:nvPr/>
        </p:nvSpPr>
        <p:spPr bwMode="auto">
          <a:xfrm>
            <a:off x="1248498" y="323850"/>
            <a:ext cx="4361002" cy="369332"/>
          </a:xfrm>
          <a:prstGeom prst="rect">
            <a:avLst/>
          </a:prstGeom>
          <a:noFill/>
          <a:ln w="9525">
            <a:noFill/>
            <a:miter lim="800000"/>
            <a:headEnd/>
            <a:tailEnd/>
          </a:ln>
        </p:spPr>
        <p:txBody>
          <a:bodyPr wrap="none">
            <a:spAutoFit/>
          </a:bodyPr>
          <a:lstStyle/>
          <a:p>
            <a:pPr algn="ctr" eaLnBrk="0" hangingPunct="0"/>
            <a:r>
              <a:rPr lang="en-US" b="1" dirty="0" smtClean="0"/>
              <a:t> </a:t>
            </a:r>
            <a:r>
              <a:rPr lang="en-US" b="1" dirty="0"/>
              <a:t>DESTRUCTIVE WEATHER </a:t>
            </a:r>
            <a:r>
              <a:rPr lang="en-US" b="1" dirty="0" smtClean="0"/>
              <a:t>PLANNING</a:t>
            </a:r>
            <a:endParaRPr lang="en-US" b="1" dirty="0"/>
          </a:p>
        </p:txBody>
      </p:sp>
      <p:pic>
        <p:nvPicPr>
          <p:cNvPr id="7" name="Picture 26" descr="npo000016"/>
          <p:cNvPicPr>
            <a:picLocks noChangeAspect="1" noChangeArrowheads="1"/>
          </p:cNvPicPr>
          <p:nvPr/>
        </p:nvPicPr>
        <p:blipFill>
          <a:blip r:embed="rId2" cstate="print"/>
          <a:srcRect/>
          <a:stretch>
            <a:fillRect/>
          </a:stretch>
        </p:blipFill>
        <p:spPr bwMode="auto">
          <a:xfrm>
            <a:off x="2694799" y="6052546"/>
            <a:ext cx="1492250" cy="2192337"/>
          </a:xfrm>
          <a:prstGeom prst="rect">
            <a:avLst/>
          </a:prstGeom>
          <a:noFill/>
          <a:ln w="38100" algn="ctr">
            <a:solidFill>
              <a:schemeClr val="tx1"/>
            </a:solidFill>
            <a:miter lim="800000"/>
            <a:headEnd/>
            <a:tailEnd/>
          </a:ln>
        </p:spPr>
      </p:pic>
      <p:pic>
        <p:nvPicPr>
          <p:cNvPr id="8" name="Picture 28" descr="npo000018"/>
          <p:cNvPicPr>
            <a:picLocks noChangeAspect="1" noChangeArrowheads="1"/>
          </p:cNvPicPr>
          <p:nvPr/>
        </p:nvPicPr>
        <p:blipFill>
          <a:blip r:embed="rId3" cstate="print"/>
          <a:srcRect/>
          <a:stretch>
            <a:fillRect/>
          </a:stretch>
        </p:blipFill>
        <p:spPr bwMode="auto">
          <a:xfrm>
            <a:off x="4768258" y="6043098"/>
            <a:ext cx="1500188" cy="2208212"/>
          </a:xfrm>
          <a:prstGeom prst="rect">
            <a:avLst/>
          </a:prstGeom>
          <a:noFill/>
          <a:ln w="38100" algn="ctr">
            <a:solidFill>
              <a:schemeClr val="tx1"/>
            </a:solidFill>
            <a:miter lim="800000"/>
            <a:headEnd/>
            <a:tailEnd/>
          </a:ln>
        </p:spPr>
      </p:pic>
      <p:pic>
        <p:nvPicPr>
          <p:cNvPr id="9" name="Picture 24" descr="npo000014"/>
          <p:cNvPicPr>
            <a:picLocks noChangeAspect="1" noChangeArrowheads="1"/>
          </p:cNvPicPr>
          <p:nvPr/>
        </p:nvPicPr>
        <p:blipFill>
          <a:blip r:embed="rId4" cstate="print"/>
          <a:srcRect/>
          <a:stretch>
            <a:fillRect/>
          </a:stretch>
        </p:blipFill>
        <p:spPr bwMode="auto">
          <a:xfrm>
            <a:off x="621451" y="6048228"/>
            <a:ext cx="1485900" cy="2200275"/>
          </a:xfrm>
          <a:prstGeom prst="rect">
            <a:avLst/>
          </a:prstGeom>
          <a:noFill/>
          <a:ln w="38100" algn="ctr">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C40E6A-C07E-4D35-A089-08830352B497}" type="slidenum">
              <a:rPr lang="en-US" smtClean="0"/>
              <a:pPr>
                <a:defRPr/>
              </a:pPr>
              <a:t>12</a:t>
            </a:fld>
            <a:endParaRPr lang="en-US"/>
          </a:p>
        </p:txBody>
      </p:sp>
      <p:pic>
        <p:nvPicPr>
          <p:cNvPr id="90114" name="Picture 2"/>
          <p:cNvPicPr>
            <a:picLocks noChangeAspect="1" noChangeArrowheads="1"/>
          </p:cNvPicPr>
          <p:nvPr/>
        </p:nvPicPr>
        <p:blipFill>
          <a:blip r:embed="rId2" cstate="print"/>
          <a:srcRect/>
          <a:stretch>
            <a:fillRect/>
          </a:stretch>
        </p:blipFill>
        <p:spPr bwMode="auto">
          <a:xfrm>
            <a:off x="2700671" y="985897"/>
            <a:ext cx="3879136" cy="4446608"/>
          </a:xfrm>
          <a:prstGeom prst="rect">
            <a:avLst/>
          </a:prstGeom>
          <a:noFill/>
          <a:ln w="9525">
            <a:noFill/>
            <a:miter lim="800000"/>
            <a:headEnd/>
            <a:tailEnd/>
          </a:ln>
        </p:spPr>
      </p:pic>
      <p:sp>
        <p:nvSpPr>
          <p:cNvPr id="6" name="TextBox 5"/>
          <p:cNvSpPr txBox="1"/>
          <p:nvPr/>
        </p:nvSpPr>
        <p:spPr>
          <a:xfrm>
            <a:off x="232013" y="982638"/>
            <a:ext cx="2647666" cy="7540526"/>
          </a:xfrm>
          <a:prstGeom prst="rect">
            <a:avLst/>
          </a:prstGeom>
          <a:noFill/>
        </p:spPr>
        <p:txBody>
          <a:bodyPr wrap="square" rtlCol="0">
            <a:spAutoFit/>
          </a:bodyPr>
          <a:lstStyle/>
          <a:p>
            <a:pPr algn="ctr"/>
            <a:r>
              <a:rPr lang="en-US" sz="1100" b="1" dirty="0" smtClean="0">
                <a:latin typeface="Times New Roman" pitchFamily="18" charset="0"/>
                <a:cs typeface="Times New Roman" pitchFamily="18" charset="0"/>
              </a:rPr>
              <a:t>AMERICAN RED CROSS </a:t>
            </a:r>
          </a:p>
          <a:p>
            <a:pPr algn="ctr"/>
            <a:r>
              <a:rPr lang="en-US" sz="1100" b="1" dirty="0" smtClean="0">
                <a:latin typeface="Times New Roman" pitchFamily="18" charset="0"/>
                <a:cs typeface="Times New Roman" pitchFamily="18" charset="0"/>
              </a:rPr>
              <a:t>OPERATED EMERGENCY SHELTERS</a:t>
            </a:r>
          </a:p>
          <a:p>
            <a:endParaRPr lang="en-US" sz="1100" dirty="0" smtClean="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1. Lyons Creek Middle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4333 Sol Press Blvd.,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Coconut Creek 33073</a:t>
            </a:r>
          </a:p>
          <a:p>
            <a:endParaRPr lang="en-US" sz="1100" dirty="0" smtClean="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2. Coral Glades High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2700 </a:t>
            </a:r>
            <a:r>
              <a:rPr lang="en-US" sz="1100" dirty="0" err="1" smtClean="0">
                <a:latin typeface="Times New Roman" pitchFamily="18" charset="0"/>
                <a:cs typeface="Times New Roman" pitchFamily="18" charset="0"/>
              </a:rPr>
              <a:t>Sportsplex</a:t>
            </a:r>
            <a:r>
              <a:rPr lang="en-US" sz="1100" dirty="0" smtClean="0">
                <a:latin typeface="Times New Roman" pitchFamily="18" charset="0"/>
                <a:cs typeface="Times New Roman" pitchFamily="18" charset="0"/>
              </a:rPr>
              <a:t> Dr,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Coral Springs 33065</a:t>
            </a:r>
          </a:p>
          <a:p>
            <a:r>
              <a:rPr lang="en-US" sz="1100" dirty="0" smtClean="0">
                <a:latin typeface="Times New Roman" pitchFamily="18" charset="0"/>
                <a:cs typeface="Times New Roman" pitchFamily="18" charset="0"/>
              </a:rPr>
              <a:t> </a:t>
            </a:r>
          </a:p>
          <a:p>
            <a:r>
              <a:rPr lang="en-US" sz="1100" b="1" dirty="0" smtClean="0">
                <a:latin typeface="Times New Roman" pitchFamily="18" charset="0"/>
                <a:cs typeface="Times New Roman" pitchFamily="18" charset="0"/>
              </a:rPr>
              <a:t>3. Monarch High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5050 Wiles Road,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Coconut Creek 33073</a:t>
            </a:r>
          </a:p>
          <a:p>
            <a:r>
              <a:rPr lang="en-US" sz="1100" dirty="0" smtClean="0">
                <a:latin typeface="Times New Roman" pitchFamily="18" charset="0"/>
                <a:cs typeface="Times New Roman" pitchFamily="18" charset="0"/>
              </a:rPr>
              <a:t> </a:t>
            </a:r>
          </a:p>
          <a:p>
            <a:r>
              <a:rPr lang="en-US" sz="1100" b="1" dirty="0" smtClean="0">
                <a:latin typeface="Times New Roman" pitchFamily="18" charset="0"/>
                <a:cs typeface="Times New Roman" pitchFamily="18" charset="0"/>
              </a:rPr>
              <a:t>4. Pompano Beach High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600 N.E. 13th Ave.,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Pompano Beach 33060</a:t>
            </a:r>
          </a:p>
          <a:p>
            <a:r>
              <a:rPr lang="en-US" sz="1100" dirty="0" smtClean="0">
                <a:latin typeface="Times New Roman" pitchFamily="18" charset="0"/>
                <a:cs typeface="Times New Roman" pitchFamily="18" charset="0"/>
              </a:rPr>
              <a:t> </a:t>
            </a:r>
          </a:p>
          <a:p>
            <a:r>
              <a:rPr lang="en-US" sz="1100" b="1" dirty="0" smtClean="0">
                <a:latin typeface="Times New Roman" pitchFamily="18" charset="0"/>
                <a:cs typeface="Times New Roman" pitchFamily="18" charset="0"/>
              </a:rPr>
              <a:t>5. Park Lakes Elementary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3925 N. State Road 7,</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Lauderdale Lakes 33319</a:t>
            </a:r>
          </a:p>
          <a:p>
            <a:r>
              <a:rPr lang="en-US" sz="1100" dirty="0" smtClean="0">
                <a:latin typeface="Times New Roman" pitchFamily="18" charset="0"/>
                <a:cs typeface="Times New Roman" pitchFamily="18" charset="0"/>
              </a:rPr>
              <a:t> </a:t>
            </a:r>
          </a:p>
          <a:p>
            <a:r>
              <a:rPr lang="en-US" sz="1100" b="1" dirty="0" smtClean="0">
                <a:latin typeface="Times New Roman" pitchFamily="18" charset="0"/>
                <a:cs typeface="Times New Roman" pitchFamily="18" charset="0"/>
              </a:rPr>
              <a:t>6. Rock Island Elementary/</a:t>
            </a:r>
            <a:br>
              <a:rPr lang="en-US" sz="1100" b="1" dirty="0" smtClean="0">
                <a:latin typeface="Times New Roman" pitchFamily="18" charset="0"/>
                <a:cs typeface="Times New Roman" pitchFamily="18" charset="0"/>
              </a:rPr>
            </a:br>
            <a:r>
              <a:rPr lang="en-US" sz="1100" b="1" dirty="0" smtClean="0">
                <a:latin typeface="Times New Roman" pitchFamily="18" charset="0"/>
                <a:cs typeface="Times New Roman" pitchFamily="18" charset="0"/>
              </a:rPr>
              <a:t>Arthur Ashe Middle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1701 N. W. 23rd Ave.,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Fort Lauderdale 33311</a:t>
            </a:r>
          </a:p>
          <a:p>
            <a:endParaRPr lang="en-US" sz="1100" b="1" dirty="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7. Plantation Elementary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651 N. W. 42nd Ave.,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Plantation 33317 </a:t>
            </a:r>
          </a:p>
          <a:p>
            <a:pPr marL="228600" indent="-228600">
              <a:buAutoNum type="arabicPeriod" startAt="7"/>
            </a:pPr>
            <a:endParaRPr lang="en-US" sz="1100" b="1" dirty="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8. </a:t>
            </a:r>
            <a:r>
              <a:rPr lang="en-US" sz="1100" dirty="0" smtClean="0">
                <a:latin typeface="Times New Roman" pitchFamily="18" charset="0"/>
                <a:cs typeface="Times New Roman" pitchFamily="18" charset="0"/>
              </a:rPr>
              <a:t>F</a:t>
            </a:r>
            <a:r>
              <a:rPr lang="en-US" sz="1100" b="1" dirty="0" smtClean="0">
                <a:latin typeface="Times New Roman" pitchFamily="18" charset="0"/>
                <a:cs typeface="Times New Roman" pitchFamily="18" charset="0"/>
              </a:rPr>
              <a:t>ox Trail Elementary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1250 Nob Hill Road,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Davie 33324 </a:t>
            </a:r>
          </a:p>
          <a:p>
            <a:endParaRPr lang="en-US" sz="1100" b="1" dirty="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9</a:t>
            </a:r>
            <a:r>
              <a:rPr lang="en-US" sz="1100" dirty="0" smtClean="0">
                <a:latin typeface="Times New Roman" pitchFamily="18" charset="0"/>
                <a:cs typeface="Times New Roman" pitchFamily="18" charset="0"/>
              </a:rPr>
              <a:t>  </a:t>
            </a:r>
            <a:r>
              <a:rPr lang="en-US" sz="1100" b="1" dirty="0" smtClean="0">
                <a:latin typeface="Times New Roman" pitchFamily="18" charset="0"/>
                <a:cs typeface="Times New Roman" pitchFamily="18" charset="0"/>
              </a:rPr>
              <a:t>Falcon Cove Middle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4251 Bonaventure Blvd.,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Weston 33332 </a:t>
            </a:r>
          </a:p>
          <a:p>
            <a:endParaRPr lang="en-US" sz="1100" b="1" dirty="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10</a:t>
            </a:r>
            <a:r>
              <a:rPr lang="en-US" sz="1100" dirty="0" smtClean="0">
                <a:latin typeface="Times New Roman" pitchFamily="18" charset="0"/>
                <a:cs typeface="Times New Roman" pitchFamily="18" charset="0"/>
              </a:rPr>
              <a:t>  </a:t>
            </a:r>
            <a:r>
              <a:rPr lang="en-US" sz="1100" b="1" dirty="0" smtClean="0">
                <a:latin typeface="Times New Roman" pitchFamily="18" charset="0"/>
                <a:cs typeface="Times New Roman" pitchFamily="18" charset="0"/>
              </a:rPr>
              <a:t>Silver Trail Middle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18300 Sheridan St.,</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Pembroke Pines 33331</a:t>
            </a:r>
            <a:endParaRPr lang="en-US" sz="1100" dirty="0">
              <a:latin typeface="Times New Roman" pitchFamily="18" charset="0"/>
              <a:cs typeface="Times New Roman" pitchFamily="18" charset="0"/>
            </a:endParaRPr>
          </a:p>
        </p:txBody>
      </p:sp>
      <p:sp>
        <p:nvSpPr>
          <p:cNvPr id="7" name="TextBox 6"/>
          <p:cNvSpPr txBox="1"/>
          <p:nvPr/>
        </p:nvSpPr>
        <p:spPr>
          <a:xfrm>
            <a:off x="3402419" y="5454502"/>
            <a:ext cx="3030279" cy="2970044"/>
          </a:xfrm>
          <a:prstGeom prst="rect">
            <a:avLst/>
          </a:prstGeom>
          <a:noFill/>
        </p:spPr>
        <p:txBody>
          <a:bodyPr wrap="square" rtlCol="0">
            <a:spAutoFit/>
          </a:bodyPr>
          <a:lstStyle/>
          <a:p>
            <a:pPr marL="228600" indent="-228600"/>
            <a:r>
              <a:rPr lang="en-US" sz="1100" b="1" dirty="0" smtClean="0">
                <a:latin typeface="Times New Roman" pitchFamily="18" charset="0"/>
                <a:cs typeface="Times New Roman" pitchFamily="18" charset="0"/>
              </a:rPr>
              <a:t>11. New Renaissance Middle School</a:t>
            </a:r>
          </a:p>
          <a:p>
            <a:pPr marL="228600" indent="-228600"/>
            <a:r>
              <a:rPr lang="en-US" sz="1100" dirty="0" smtClean="0">
                <a:latin typeface="Times New Roman" pitchFamily="18" charset="0"/>
                <a:cs typeface="Times New Roman" pitchFamily="18" charset="0"/>
              </a:rPr>
              <a:t>10701 Miramar Blvd.,</a:t>
            </a:r>
          </a:p>
          <a:p>
            <a:pPr marL="228600" indent="-228600"/>
            <a:r>
              <a:rPr lang="en-US" sz="1100" dirty="0" smtClean="0">
                <a:latin typeface="Times New Roman" pitchFamily="18" charset="0"/>
                <a:cs typeface="Times New Roman" pitchFamily="18" charset="0"/>
              </a:rPr>
              <a:t>Miramar 33025 </a:t>
            </a:r>
          </a:p>
          <a:p>
            <a:pPr marL="228600" indent="-228600">
              <a:buAutoNum type="arabicPlain" startAt="11"/>
            </a:pPr>
            <a:endParaRPr lang="en-US" sz="1100" b="1" dirty="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12. Watkins Elementary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3520 S. W. 52nd Ave.,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Pembroke Park 33023 </a:t>
            </a:r>
          </a:p>
          <a:p>
            <a:endParaRPr lang="en-US" sz="1100" b="1" dirty="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13</a:t>
            </a:r>
            <a:r>
              <a:rPr lang="en-US" sz="1100" dirty="0" smtClean="0">
                <a:latin typeface="Times New Roman" pitchFamily="18" charset="0"/>
                <a:cs typeface="Times New Roman" pitchFamily="18" charset="0"/>
              </a:rPr>
              <a:t>  </a:t>
            </a:r>
            <a:r>
              <a:rPr lang="en-US" sz="1100" b="1" dirty="0" smtClean="0">
                <a:latin typeface="Times New Roman" pitchFamily="18" charset="0"/>
                <a:cs typeface="Times New Roman" pitchFamily="18" charset="0"/>
              </a:rPr>
              <a:t>Everglades High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17100 SW 48 Court,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Miramar, FL 33027 </a:t>
            </a:r>
          </a:p>
          <a:p>
            <a:endParaRPr lang="en-US" sz="1100" b="1" dirty="0">
              <a:latin typeface="Times New Roman" pitchFamily="18" charset="0"/>
              <a:cs typeface="Times New Roman" pitchFamily="18" charset="0"/>
            </a:endParaRPr>
          </a:p>
          <a:p>
            <a:r>
              <a:rPr lang="en-US" sz="1100" b="1" dirty="0" smtClean="0">
                <a:latin typeface="Times New Roman" pitchFamily="18" charset="0"/>
                <a:cs typeface="Times New Roman" pitchFamily="18" charset="0"/>
              </a:rPr>
              <a:t>14</a:t>
            </a:r>
            <a:r>
              <a:rPr lang="en-US" sz="1100" dirty="0" smtClean="0">
                <a:latin typeface="Times New Roman" pitchFamily="18" charset="0"/>
                <a:cs typeface="Times New Roman" pitchFamily="18" charset="0"/>
              </a:rPr>
              <a:t>  </a:t>
            </a:r>
            <a:r>
              <a:rPr lang="en-US" sz="1100" b="1" dirty="0" smtClean="0">
                <a:latin typeface="Times New Roman" pitchFamily="18" charset="0"/>
                <a:cs typeface="Times New Roman" pitchFamily="18" charset="0"/>
              </a:rPr>
              <a:t>West Broward High School</a:t>
            </a:r>
            <a:r>
              <a:rPr lang="en-US" sz="1100" dirty="0" smtClean="0">
                <a:latin typeface="Times New Roman" pitchFamily="18" charset="0"/>
                <a:cs typeface="Times New Roman" pitchFamily="18" charset="0"/>
              </a:rPr>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500 NW 209 Avenue, </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Pembroke Pines, FL 33029</a:t>
            </a:r>
          </a:p>
          <a:p>
            <a:r>
              <a:rPr lang="en-US" sz="1100" dirty="0" smtClean="0">
                <a:latin typeface="Times New Roman" pitchFamily="18" charset="0"/>
                <a:cs typeface="Times New Roman" pitchFamily="18" charset="0"/>
              </a:rPr>
              <a:t> </a:t>
            </a:r>
          </a:p>
          <a:p>
            <a:r>
              <a:rPr lang="en-US" sz="1100" dirty="0" smtClean="0">
                <a:latin typeface="Times New Roman" pitchFamily="18" charset="0"/>
                <a:cs typeface="Times New Roman" pitchFamily="18" charset="0"/>
              </a:rPr>
              <a:t> Emergency Hotline: 311 or 954-831-4000</a:t>
            </a:r>
            <a:endParaRPr lang="en-US" dirty="0"/>
          </a:p>
        </p:txBody>
      </p:sp>
      <p:sp>
        <p:nvSpPr>
          <p:cNvPr id="8" name="TextBox 7"/>
          <p:cNvSpPr txBox="1"/>
          <p:nvPr/>
        </p:nvSpPr>
        <p:spPr>
          <a:xfrm>
            <a:off x="593766" y="153413"/>
            <a:ext cx="5712032" cy="769441"/>
          </a:xfrm>
          <a:prstGeom prst="rect">
            <a:avLst/>
          </a:prstGeom>
          <a:noFill/>
        </p:spPr>
        <p:txBody>
          <a:bodyPr wrap="square" rtlCol="0">
            <a:spAutoFit/>
          </a:bodyPr>
          <a:lstStyle/>
          <a:p>
            <a:pPr algn="ctr"/>
            <a:r>
              <a:rPr lang="en-US" sz="1600" b="1" dirty="0" smtClean="0"/>
              <a:t>BROWARD EMERGENCY SHELTERS</a:t>
            </a:r>
          </a:p>
          <a:p>
            <a:pPr algn="ctr"/>
            <a:r>
              <a:rPr lang="en-US" sz="1400" b="1" dirty="0" smtClean="0"/>
              <a:t>http://www.broward.org/Hurricane/Pages/EvacuationShelter</a:t>
            </a:r>
          </a:p>
          <a:p>
            <a:pPr algn="ctr"/>
            <a:r>
              <a:rPr lang="en-US" sz="1400" b="1" dirty="0" smtClean="0"/>
              <a:t>Information.aspx</a:t>
            </a:r>
            <a:endParaRPr lang="en-US" sz="1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17617CFD-94A4-494E-B97D-D4F42319D62B}" type="slidenum">
              <a:rPr lang="en-US" smtClean="0"/>
              <a:pPr/>
              <a:t>13</a:t>
            </a:fld>
            <a:endParaRPr lang="en-US" smtClean="0"/>
          </a:p>
        </p:txBody>
      </p:sp>
      <p:sp>
        <p:nvSpPr>
          <p:cNvPr id="41987" name="Rectangle 4"/>
          <p:cNvSpPr>
            <a:spLocks noChangeArrowheads="1"/>
          </p:cNvSpPr>
          <p:nvPr/>
        </p:nvSpPr>
        <p:spPr bwMode="auto">
          <a:xfrm>
            <a:off x="841375" y="228600"/>
            <a:ext cx="5175250" cy="641350"/>
          </a:xfrm>
          <a:prstGeom prst="rect">
            <a:avLst/>
          </a:prstGeom>
          <a:noFill/>
          <a:ln w="9525">
            <a:noFill/>
            <a:miter lim="800000"/>
            <a:headEnd/>
            <a:tailEnd/>
          </a:ln>
        </p:spPr>
        <p:txBody>
          <a:bodyPr wrap="none">
            <a:spAutoFit/>
          </a:bodyPr>
          <a:lstStyle/>
          <a:p>
            <a:pPr algn="ctr" eaLnBrk="0" hangingPunct="0"/>
            <a:r>
              <a:rPr lang="en-US" b="1"/>
              <a:t>GENERATOR EQUIPPED GROCERY STORES </a:t>
            </a:r>
          </a:p>
          <a:p>
            <a:pPr algn="ctr" eaLnBrk="0" hangingPunct="0"/>
            <a:r>
              <a:rPr lang="en-US" b="1"/>
              <a:t>BROWARD COUNTY</a:t>
            </a:r>
          </a:p>
        </p:txBody>
      </p:sp>
      <p:pic>
        <p:nvPicPr>
          <p:cNvPr id="41988" name="Picture 5"/>
          <p:cNvPicPr>
            <a:picLocks noChangeAspect="1" noChangeArrowheads="1"/>
          </p:cNvPicPr>
          <p:nvPr/>
        </p:nvPicPr>
        <p:blipFill>
          <a:blip r:embed="rId3" cstate="print"/>
          <a:srcRect/>
          <a:stretch>
            <a:fillRect/>
          </a:stretch>
        </p:blipFill>
        <p:spPr bwMode="auto">
          <a:xfrm>
            <a:off x="509588" y="1084263"/>
            <a:ext cx="5826125" cy="776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0"/>
          </p:nvPr>
        </p:nvSpPr>
        <p:spPr>
          <a:noFill/>
        </p:spPr>
        <p:txBody>
          <a:bodyPr/>
          <a:lstStyle/>
          <a:p>
            <a:fld id="{F32AF03C-6B58-46AD-9A32-0C48A13C34A7}" type="slidenum">
              <a:rPr lang="en-US" smtClean="0"/>
              <a:pPr/>
              <a:t>14</a:t>
            </a:fld>
            <a:endParaRPr lang="en-US" smtClean="0"/>
          </a:p>
        </p:txBody>
      </p:sp>
      <p:sp>
        <p:nvSpPr>
          <p:cNvPr id="40963" name="Rectangle 4"/>
          <p:cNvSpPr>
            <a:spLocks noChangeArrowheads="1"/>
          </p:cNvSpPr>
          <p:nvPr/>
        </p:nvSpPr>
        <p:spPr bwMode="auto">
          <a:xfrm>
            <a:off x="727075" y="228600"/>
            <a:ext cx="5403850" cy="641350"/>
          </a:xfrm>
          <a:prstGeom prst="rect">
            <a:avLst/>
          </a:prstGeom>
          <a:noFill/>
          <a:ln w="9525">
            <a:noFill/>
            <a:miter lim="800000"/>
            <a:headEnd/>
            <a:tailEnd/>
          </a:ln>
        </p:spPr>
        <p:txBody>
          <a:bodyPr wrap="none">
            <a:spAutoFit/>
          </a:bodyPr>
          <a:lstStyle/>
          <a:p>
            <a:pPr algn="ctr" eaLnBrk="0" hangingPunct="0"/>
            <a:r>
              <a:rPr lang="en-US" b="1"/>
              <a:t>GAS STATIONS PRE-WIRED FOR GENERATOR </a:t>
            </a:r>
          </a:p>
          <a:p>
            <a:pPr algn="ctr" eaLnBrk="0" hangingPunct="0"/>
            <a:r>
              <a:rPr lang="en-US" b="1"/>
              <a:t>POWER – BROWARD COUNTY</a:t>
            </a:r>
          </a:p>
        </p:txBody>
      </p:sp>
      <p:pic>
        <p:nvPicPr>
          <p:cNvPr id="40964" name="Picture 5"/>
          <p:cNvPicPr>
            <a:picLocks noChangeAspect="1" noChangeArrowheads="1"/>
          </p:cNvPicPr>
          <p:nvPr/>
        </p:nvPicPr>
        <p:blipFill>
          <a:blip r:embed="rId3" cstate="print"/>
          <a:srcRect/>
          <a:stretch>
            <a:fillRect/>
          </a:stretch>
        </p:blipFill>
        <p:spPr bwMode="auto">
          <a:xfrm>
            <a:off x="534988" y="1031875"/>
            <a:ext cx="5807075" cy="773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C40E6A-C07E-4D35-A089-08830352B497}" type="slidenum">
              <a:rPr lang="en-US" smtClean="0"/>
              <a:pPr>
                <a:defRPr/>
              </a:pPr>
              <a:t>15</a:t>
            </a:fld>
            <a:endParaRPr lang="en-US"/>
          </a:p>
        </p:txBody>
      </p:sp>
      <p:sp>
        <p:nvSpPr>
          <p:cNvPr id="6" name="Rectangle 5"/>
          <p:cNvSpPr/>
          <p:nvPr/>
        </p:nvSpPr>
        <p:spPr>
          <a:xfrm>
            <a:off x="712519" y="130625"/>
            <a:ext cx="5343897" cy="646331"/>
          </a:xfrm>
          <a:prstGeom prst="rect">
            <a:avLst/>
          </a:prstGeom>
        </p:spPr>
        <p:txBody>
          <a:bodyPr wrap="square">
            <a:spAutoFit/>
          </a:bodyPr>
          <a:lstStyle/>
          <a:p>
            <a:pPr algn="ctr"/>
            <a:r>
              <a:rPr lang="en-US" b="1" dirty="0" smtClean="0"/>
              <a:t>BROWARD STORM SURGE</a:t>
            </a:r>
          </a:p>
          <a:p>
            <a:pPr algn="ctr"/>
            <a:r>
              <a:rPr lang="en-US" b="1" dirty="0" smtClean="0"/>
              <a:t>http://www.floridadisaster.org/publicmapping</a:t>
            </a:r>
            <a:endParaRPr lang="en-US" b="1" dirty="0"/>
          </a:p>
        </p:txBody>
      </p:sp>
      <p:pic>
        <p:nvPicPr>
          <p:cNvPr id="92163" name="Picture 3"/>
          <p:cNvPicPr>
            <a:picLocks noChangeAspect="1" noChangeArrowheads="1"/>
          </p:cNvPicPr>
          <p:nvPr/>
        </p:nvPicPr>
        <p:blipFill>
          <a:blip r:embed="rId2" cstate="print"/>
          <a:srcRect/>
          <a:stretch>
            <a:fillRect/>
          </a:stretch>
        </p:blipFill>
        <p:spPr bwMode="auto">
          <a:xfrm>
            <a:off x="489097" y="1360967"/>
            <a:ext cx="6039293" cy="671977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C40E6A-C07E-4D35-A089-08830352B497}" type="slidenum">
              <a:rPr lang="en-US" smtClean="0"/>
              <a:pPr>
                <a:defRPr/>
              </a:pPr>
              <a:t>16</a:t>
            </a:fld>
            <a:endParaRPr lang="en-US"/>
          </a:p>
        </p:txBody>
      </p:sp>
      <p:sp>
        <p:nvSpPr>
          <p:cNvPr id="6" name="Rectangle 5"/>
          <p:cNvSpPr/>
          <p:nvPr/>
        </p:nvSpPr>
        <p:spPr>
          <a:xfrm>
            <a:off x="712519" y="130625"/>
            <a:ext cx="5343897" cy="646331"/>
          </a:xfrm>
          <a:prstGeom prst="rect">
            <a:avLst/>
          </a:prstGeom>
        </p:spPr>
        <p:txBody>
          <a:bodyPr wrap="square">
            <a:spAutoFit/>
          </a:bodyPr>
          <a:lstStyle/>
          <a:p>
            <a:pPr algn="ctr"/>
            <a:r>
              <a:rPr lang="en-US" b="1" dirty="0" smtClean="0"/>
              <a:t>BROWARD EVACUATION ROUTES</a:t>
            </a:r>
          </a:p>
          <a:p>
            <a:pPr algn="ctr"/>
            <a:r>
              <a:rPr lang="en-US" b="1" dirty="0" smtClean="0"/>
              <a:t>http://www.floridadisaster.org/publicmapping</a:t>
            </a:r>
            <a:endParaRPr lang="en-US" b="1" dirty="0"/>
          </a:p>
        </p:txBody>
      </p:sp>
      <p:pic>
        <p:nvPicPr>
          <p:cNvPr id="92164" name="Picture 4"/>
          <p:cNvPicPr>
            <a:picLocks noChangeAspect="1" noChangeArrowheads="1"/>
          </p:cNvPicPr>
          <p:nvPr/>
        </p:nvPicPr>
        <p:blipFill>
          <a:blip r:embed="rId2" cstate="print"/>
          <a:srcRect/>
          <a:stretch>
            <a:fillRect/>
          </a:stretch>
        </p:blipFill>
        <p:spPr bwMode="auto">
          <a:xfrm>
            <a:off x="467832" y="1275907"/>
            <a:ext cx="6156251" cy="702812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C40E6A-C07E-4D35-A089-08830352B497}" type="slidenum">
              <a:rPr lang="en-US" smtClean="0"/>
              <a:pPr>
                <a:defRPr/>
              </a:pPr>
              <a:t>17</a:t>
            </a:fld>
            <a:endParaRPr lang="en-US"/>
          </a:p>
        </p:txBody>
      </p:sp>
      <p:pic>
        <p:nvPicPr>
          <p:cNvPr id="91138" name="Picture 2"/>
          <p:cNvPicPr>
            <a:picLocks noChangeAspect="1" noChangeArrowheads="1"/>
          </p:cNvPicPr>
          <p:nvPr/>
        </p:nvPicPr>
        <p:blipFill>
          <a:blip r:embed="rId2" cstate="print"/>
          <a:srcRect/>
          <a:stretch>
            <a:fillRect/>
          </a:stretch>
        </p:blipFill>
        <p:spPr bwMode="auto">
          <a:xfrm>
            <a:off x="244549" y="1020726"/>
            <a:ext cx="6613451" cy="7702571"/>
          </a:xfrm>
          <a:prstGeom prst="rect">
            <a:avLst/>
          </a:prstGeom>
          <a:noFill/>
          <a:ln w="9525">
            <a:noFill/>
            <a:miter lim="800000"/>
            <a:headEnd/>
            <a:tailEnd/>
          </a:ln>
        </p:spPr>
      </p:pic>
      <p:sp>
        <p:nvSpPr>
          <p:cNvPr id="6" name="Rectangle 5"/>
          <p:cNvSpPr/>
          <p:nvPr/>
        </p:nvSpPr>
        <p:spPr>
          <a:xfrm>
            <a:off x="637954" y="306227"/>
            <a:ext cx="5613990" cy="584775"/>
          </a:xfrm>
          <a:prstGeom prst="rect">
            <a:avLst/>
          </a:prstGeom>
        </p:spPr>
        <p:txBody>
          <a:bodyPr wrap="square">
            <a:spAutoFit/>
          </a:bodyPr>
          <a:lstStyle/>
          <a:p>
            <a:pPr algn="ctr"/>
            <a:r>
              <a:rPr lang="en-US" b="1" dirty="0" smtClean="0"/>
              <a:t>MIAMI DADE EMERGENCY SHELTERS</a:t>
            </a:r>
          </a:p>
          <a:p>
            <a:pPr algn="ctr"/>
            <a:r>
              <a:rPr lang="en-US" sz="1400" b="1" dirty="0" smtClean="0"/>
              <a:t>http://www.miamidade.gov/hurricane/evacuation-assistance.asp</a:t>
            </a:r>
            <a:endParaRPr lang="en-US" sz="1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696E409C-208E-4B30-8DE9-268B0E410C96}" type="slidenum">
              <a:rPr lang="en-US" smtClean="0"/>
              <a:pPr/>
              <a:t>18</a:t>
            </a:fld>
            <a:endParaRPr lang="en-US" smtClean="0"/>
          </a:p>
        </p:txBody>
      </p:sp>
      <p:sp>
        <p:nvSpPr>
          <p:cNvPr id="44035" name="Rectangle 4"/>
          <p:cNvSpPr>
            <a:spLocks noChangeArrowheads="1"/>
          </p:cNvSpPr>
          <p:nvPr/>
        </p:nvSpPr>
        <p:spPr bwMode="auto">
          <a:xfrm>
            <a:off x="841375" y="228600"/>
            <a:ext cx="5175250" cy="641350"/>
          </a:xfrm>
          <a:prstGeom prst="rect">
            <a:avLst/>
          </a:prstGeom>
          <a:noFill/>
          <a:ln w="9525">
            <a:noFill/>
            <a:miter lim="800000"/>
            <a:headEnd/>
            <a:tailEnd/>
          </a:ln>
        </p:spPr>
        <p:txBody>
          <a:bodyPr wrap="none">
            <a:spAutoFit/>
          </a:bodyPr>
          <a:lstStyle/>
          <a:p>
            <a:pPr algn="ctr" eaLnBrk="0" hangingPunct="0"/>
            <a:r>
              <a:rPr lang="en-US" b="1"/>
              <a:t>GENERATOR EQUIPPED GROCERY STORES </a:t>
            </a:r>
          </a:p>
          <a:p>
            <a:pPr algn="ctr" eaLnBrk="0" hangingPunct="0"/>
            <a:r>
              <a:rPr lang="en-US" b="1"/>
              <a:t>MIAMI-DADE COUNTY</a:t>
            </a:r>
          </a:p>
        </p:txBody>
      </p:sp>
      <p:pic>
        <p:nvPicPr>
          <p:cNvPr id="44036" name="Picture 2"/>
          <p:cNvPicPr>
            <a:picLocks noChangeAspect="1" noChangeArrowheads="1"/>
          </p:cNvPicPr>
          <p:nvPr/>
        </p:nvPicPr>
        <p:blipFill>
          <a:blip r:embed="rId3" cstate="print"/>
          <a:srcRect/>
          <a:stretch>
            <a:fillRect/>
          </a:stretch>
        </p:blipFill>
        <p:spPr bwMode="auto">
          <a:xfrm>
            <a:off x="457200" y="1066800"/>
            <a:ext cx="5943600" cy="778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0"/>
          </p:nvPr>
        </p:nvSpPr>
        <p:spPr>
          <a:noFill/>
        </p:spPr>
        <p:txBody>
          <a:bodyPr/>
          <a:lstStyle/>
          <a:p>
            <a:fld id="{679112E4-8FAD-4A68-B623-9561C9853C40}" type="slidenum">
              <a:rPr lang="en-US" smtClean="0"/>
              <a:pPr/>
              <a:t>19</a:t>
            </a:fld>
            <a:endParaRPr lang="en-US" smtClean="0"/>
          </a:p>
        </p:txBody>
      </p:sp>
      <p:sp>
        <p:nvSpPr>
          <p:cNvPr id="43011" name="Rectangle 4"/>
          <p:cNvSpPr>
            <a:spLocks noChangeArrowheads="1"/>
          </p:cNvSpPr>
          <p:nvPr/>
        </p:nvSpPr>
        <p:spPr bwMode="auto">
          <a:xfrm>
            <a:off x="727075" y="228600"/>
            <a:ext cx="5403850" cy="641350"/>
          </a:xfrm>
          <a:prstGeom prst="rect">
            <a:avLst/>
          </a:prstGeom>
          <a:noFill/>
          <a:ln w="9525">
            <a:noFill/>
            <a:miter lim="800000"/>
            <a:headEnd/>
            <a:tailEnd/>
          </a:ln>
        </p:spPr>
        <p:txBody>
          <a:bodyPr wrap="none">
            <a:spAutoFit/>
          </a:bodyPr>
          <a:lstStyle/>
          <a:p>
            <a:pPr algn="ctr" eaLnBrk="0" hangingPunct="0"/>
            <a:r>
              <a:rPr lang="en-US" b="1"/>
              <a:t>GAS STATIONS PRE-WIRED FOR GENERATOR </a:t>
            </a:r>
          </a:p>
          <a:p>
            <a:pPr algn="ctr" eaLnBrk="0" hangingPunct="0"/>
            <a:r>
              <a:rPr lang="en-US" b="1"/>
              <a:t>POWER – MIAMI-DADE COUNTY</a:t>
            </a:r>
          </a:p>
        </p:txBody>
      </p:sp>
      <p:pic>
        <p:nvPicPr>
          <p:cNvPr id="43012" name="Picture 2"/>
          <p:cNvPicPr>
            <a:picLocks noChangeAspect="1" noChangeArrowheads="1"/>
          </p:cNvPicPr>
          <p:nvPr/>
        </p:nvPicPr>
        <p:blipFill>
          <a:blip r:embed="rId3" cstate="print"/>
          <a:srcRect/>
          <a:stretch>
            <a:fillRect/>
          </a:stretch>
        </p:blipFill>
        <p:spPr bwMode="auto">
          <a:xfrm>
            <a:off x="522288" y="1071563"/>
            <a:ext cx="5826125" cy="761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A7F119AB-C189-494E-8B21-23527720ED4E}" type="slidenum">
              <a:rPr lang="en-US" smtClean="0"/>
              <a:pPr/>
              <a:t>2</a:t>
            </a:fld>
            <a:endParaRPr lang="en-US" smtClean="0"/>
          </a:p>
        </p:txBody>
      </p:sp>
      <p:sp>
        <p:nvSpPr>
          <p:cNvPr id="4099" name="Rectangle 4"/>
          <p:cNvSpPr>
            <a:spLocks noChangeArrowheads="1"/>
          </p:cNvSpPr>
          <p:nvPr/>
        </p:nvSpPr>
        <p:spPr bwMode="auto">
          <a:xfrm>
            <a:off x="2105025" y="323850"/>
            <a:ext cx="2655888" cy="369888"/>
          </a:xfrm>
          <a:prstGeom prst="rect">
            <a:avLst/>
          </a:prstGeom>
          <a:noFill/>
          <a:ln w="9525">
            <a:noFill/>
            <a:miter lim="800000"/>
            <a:headEnd/>
            <a:tailEnd/>
          </a:ln>
        </p:spPr>
        <p:txBody>
          <a:bodyPr wrap="none">
            <a:spAutoFit/>
          </a:bodyPr>
          <a:lstStyle/>
          <a:p>
            <a:pPr eaLnBrk="0" hangingPunct="0"/>
            <a:r>
              <a:rPr lang="en-US" b="1"/>
              <a:t>TABLE OF CONTENTS</a:t>
            </a:r>
          </a:p>
        </p:txBody>
      </p:sp>
      <p:sp>
        <p:nvSpPr>
          <p:cNvPr id="4100" name="Rectangle 5"/>
          <p:cNvSpPr>
            <a:spLocks noGrp="1" noChangeArrowheads="1"/>
          </p:cNvSpPr>
          <p:nvPr>
            <p:ph type="body" idx="1"/>
          </p:nvPr>
        </p:nvSpPr>
        <p:spPr bwMode="auto">
          <a:xfrm>
            <a:off x="114300" y="1117600"/>
            <a:ext cx="6572250" cy="6553860"/>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lnSpc>
                <a:spcPct val="80000"/>
              </a:lnSpc>
              <a:buFont typeface="Wingdings" pitchFamily="2" charset="2"/>
              <a:buNone/>
            </a:pPr>
            <a:endParaRPr lang="en-US" sz="1000" b="1" dirty="0" smtClean="0"/>
          </a:p>
          <a:p>
            <a:pPr marL="0" indent="0" eaLnBrk="1" hangingPunct="1">
              <a:lnSpc>
                <a:spcPct val="80000"/>
              </a:lnSpc>
              <a:buFont typeface="Wingdings" pitchFamily="2" charset="2"/>
              <a:buNone/>
            </a:pPr>
            <a:r>
              <a:rPr lang="en-US" sz="1000" b="1" dirty="0" smtClean="0"/>
              <a:t>Hurricane Overview	.	.	.	.	.                   3</a:t>
            </a:r>
          </a:p>
          <a:p>
            <a:pPr marL="0" indent="0" eaLnBrk="1" hangingPunct="1">
              <a:lnSpc>
                <a:spcPct val="80000"/>
              </a:lnSpc>
              <a:buFont typeface="Wingdings" pitchFamily="2" charset="2"/>
              <a:buNone/>
            </a:pPr>
            <a:endParaRPr lang="en-US" sz="1000" b="1" dirty="0" smtClean="0"/>
          </a:p>
          <a:p>
            <a:pPr marL="0" indent="0" eaLnBrk="1" hangingPunct="1">
              <a:lnSpc>
                <a:spcPct val="80000"/>
              </a:lnSpc>
              <a:buFont typeface="Wingdings" pitchFamily="2" charset="2"/>
              <a:buNone/>
            </a:pPr>
            <a:r>
              <a:rPr lang="en-US" sz="1000" b="1" dirty="0" smtClean="0"/>
              <a:t>Hurricane Associated Dangers &amp; Threats	.	.	.             	.                   </a:t>
            </a:r>
          </a:p>
          <a:p>
            <a:pPr marL="0" indent="0" eaLnBrk="1" hangingPunct="1">
              <a:lnSpc>
                <a:spcPct val="80000"/>
              </a:lnSpc>
              <a:buFont typeface="Wingdings" pitchFamily="2" charset="2"/>
              <a:buNone/>
            </a:pPr>
            <a:r>
              <a:rPr lang="en-US" sz="1000" b="1" dirty="0" smtClean="0"/>
              <a:t>	High Winds	.	.	.	.        	.                   4</a:t>
            </a:r>
          </a:p>
          <a:p>
            <a:pPr marL="0" indent="0" eaLnBrk="1" hangingPunct="1">
              <a:lnSpc>
                <a:spcPct val="80000"/>
              </a:lnSpc>
              <a:buFont typeface="Wingdings" pitchFamily="2" charset="2"/>
              <a:buNone/>
            </a:pPr>
            <a:r>
              <a:rPr lang="en-US" sz="1000" b="1" dirty="0" smtClean="0"/>
              <a:t>	Tornados and Downbursts	.	.	.         	.                   5</a:t>
            </a:r>
          </a:p>
          <a:p>
            <a:pPr marL="0" indent="0" eaLnBrk="1" hangingPunct="1">
              <a:lnSpc>
                <a:spcPct val="80000"/>
              </a:lnSpc>
              <a:buNone/>
            </a:pPr>
            <a:r>
              <a:rPr lang="en-US" sz="1000" b="1" dirty="0" smtClean="0"/>
              <a:t>	Storm Surge and Inland Flooding	.	.	.                   6</a:t>
            </a:r>
          </a:p>
          <a:p>
            <a:pPr marL="0" indent="0" eaLnBrk="1" hangingPunct="1">
              <a:lnSpc>
                <a:spcPct val="80000"/>
              </a:lnSpc>
              <a:buFont typeface="Wingdings" pitchFamily="2" charset="2"/>
              <a:buNone/>
            </a:pPr>
            <a:r>
              <a:rPr lang="en-US" sz="1000" b="1" dirty="0" smtClean="0"/>
              <a:t>		</a:t>
            </a:r>
          </a:p>
          <a:p>
            <a:pPr marL="0" indent="0" eaLnBrk="1" hangingPunct="1">
              <a:lnSpc>
                <a:spcPct val="80000"/>
              </a:lnSpc>
              <a:buFont typeface="Wingdings" pitchFamily="2" charset="2"/>
              <a:buNone/>
            </a:pPr>
            <a:r>
              <a:rPr lang="en-US" sz="1000" b="1" dirty="0" smtClean="0"/>
              <a:t>MARFORSOUTH Destructive Weather Plan (OPLAN 1-01)	.	.    	.     .             7</a:t>
            </a:r>
          </a:p>
          <a:p>
            <a:pPr marL="0" indent="0" eaLnBrk="1" hangingPunct="1">
              <a:lnSpc>
                <a:spcPct val="80000"/>
              </a:lnSpc>
              <a:buFont typeface="Wingdings" pitchFamily="2" charset="2"/>
              <a:buNone/>
            </a:pPr>
            <a:endParaRPr lang="en-US" sz="1000" b="1" dirty="0" smtClean="0"/>
          </a:p>
          <a:p>
            <a:pPr marL="0" indent="0" eaLnBrk="1" hangingPunct="1">
              <a:lnSpc>
                <a:spcPct val="80000"/>
              </a:lnSpc>
              <a:buFont typeface="Wingdings" pitchFamily="2" charset="2"/>
              <a:buNone/>
            </a:pPr>
            <a:r>
              <a:rPr lang="en-US" sz="1000" b="1" dirty="0" smtClean="0"/>
              <a:t>Hurricane Preparedness				  	              </a:t>
            </a:r>
          </a:p>
          <a:p>
            <a:pPr marL="0" indent="0" eaLnBrk="1" hangingPunct="1">
              <a:lnSpc>
                <a:spcPct val="80000"/>
              </a:lnSpc>
              <a:buFont typeface="Wingdings" pitchFamily="2" charset="2"/>
              <a:buNone/>
            </a:pPr>
            <a:r>
              <a:rPr lang="en-US" sz="1000" b="1" dirty="0" smtClean="0"/>
              <a:t>	Broward Evacuation Shelters	.	.	.	.                  12</a:t>
            </a:r>
          </a:p>
          <a:p>
            <a:pPr marL="0" indent="0" eaLnBrk="1" hangingPunct="1">
              <a:lnSpc>
                <a:spcPct val="80000"/>
              </a:lnSpc>
              <a:buFont typeface="Wingdings" pitchFamily="2" charset="2"/>
              <a:buNone/>
            </a:pPr>
            <a:r>
              <a:rPr lang="en-US" sz="1000" b="1" dirty="0" smtClean="0"/>
              <a:t>	Generator Equipped Grocery Stores (Broward County)	.	.                  13</a:t>
            </a:r>
          </a:p>
          <a:p>
            <a:pPr marL="0" indent="0" eaLnBrk="1" hangingPunct="1">
              <a:lnSpc>
                <a:spcPct val="80000"/>
              </a:lnSpc>
              <a:buFont typeface="Wingdings" pitchFamily="2" charset="2"/>
              <a:buNone/>
            </a:pPr>
            <a:r>
              <a:rPr lang="en-US" sz="1000" b="1" dirty="0" smtClean="0"/>
              <a:t>	Gas Stations Pre-wired for Generators Power (Broward County)	.                  14</a:t>
            </a:r>
          </a:p>
          <a:p>
            <a:pPr marL="0" indent="0" eaLnBrk="1" hangingPunct="1">
              <a:lnSpc>
                <a:spcPct val="80000"/>
              </a:lnSpc>
              <a:buFont typeface="Wingdings" pitchFamily="2" charset="2"/>
              <a:buNone/>
            </a:pPr>
            <a:r>
              <a:rPr lang="en-US" sz="1000" b="1" dirty="0" smtClean="0"/>
              <a:t>	Broward Storm Surge Zones   	.	.	.	.                  15</a:t>
            </a:r>
          </a:p>
          <a:p>
            <a:pPr marL="0" indent="0" eaLnBrk="1" hangingPunct="1">
              <a:lnSpc>
                <a:spcPct val="80000"/>
              </a:lnSpc>
              <a:buFont typeface="Wingdings" pitchFamily="2" charset="2"/>
              <a:buNone/>
            </a:pPr>
            <a:r>
              <a:rPr lang="en-US" sz="1000" b="1" dirty="0" smtClean="0"/>
              <a:t>	Broward County Routes	.	.	.	.                  16</a:t>
            </a:r>
          </a:p>
          <a:p>
            <a:pPr marL="0" indent="0" eaLnBrk="1" hangingPunct="1">
              <a:lnSpc>
                <a:spcPct val="80000"/>
              </a:lnSpc>
              <a:buFont typeface="Wingdings" pitchFamily="2" charset="2"/>
              <a:buNone/>
            </a:pPr>
            <a:r>
              <a:rPr lang="en-US" sz="1000" b="1" dirty="0" smtClean="0"/>
              <a:t>	Miami-Dade Evacuation Shelters	.	.	.                  17</a:t>
            </a:r>
          </a:p>
          <a:p>
            <a:pPr marL="0" indent="0" eaLnBrk="1" hangingPunct="1">
              <a:lnSpc>
                <a:spcPct val="80000"/>
              </a:lnSpc>
              <a:buFont typeface="Wingdings" pitchFamily="2" charset="2"/>
              <a:buNone/>
            </a:pPr>
            <a:r>
              <a:rPr lang="en-US" sz="1000" b="1" dirty="0" smtClean="0"/>
              <a:t>	Generator Equipped Grocery Stores (Miami-Dade)	.	.                  18</a:t>
            </a:r>
          </a:p>
          <a:p>
            <a:pPr marL="0" indent="0" eaLnBrk="1" hangingPunct="1">
              <a:lnSpc>
                <a:spcPct val="80000"/>
              </a:lnSpc>
              <a:buFont typeface="Wingdings" pitchFamily="2" charset="2"/>
              <a:buNone/>
            </a:pPr>
            <a:r>
              <a:rPr lang="en-US" sz="1000" b="1" dirty="0" smtClean="0"/>
              <a:t>	Gas Stations Pre-Equipped Grocery Stores (Miami-Dade)	.	.                  19</a:t>
            </a:r>
          </a:p>
          <a:p>
            <a:pPr marL="0" indent="0" eaLnBrk="1" hangingPunct="1">
              <a:lnSpc>
                <a:spcPct val="80000"/>
              </a:lnSpc>
              <a:buFont typeface="Wingdings" pitchFamily="2" charset="2"/>
              <a:buNone/>
            </a:pPr>
            <a:r>
              <a:rPr lang="en-US" sz="1000" b="1" dirty="0" smtClean="0"/>
              <a:t>	Miami-Dade Storm Surge Zones	.	.	.                  20 </a:t>
            </a:r>
          </a:p>
          <a:p>
            <a:pPr marL="0" indent="0" eaLnBrk="1" hangingPunct="1">
              <a:lnSpc>
                <a:spcPct val="80000"/>
              </a:lnSpc>
              <a:buNone/>
            </a:pPr>
            <a:r>
              <a:rPr lang="en-US" sz="1000" b="1" dirty="0" smtClean="0"/>
              <a:t>	Miami-Dade County Routes 	.	.	.	.                  21</a:t>
            </a:r>
          </a:p>
          <a:p>
            <a:pPr marL="0" indent="0" eaLnBrk="1" hangingPunct="1">
              <a:lnSpc>
                <a:spcPct val="80000"/>
              </a:lnSpc>
              <a:buFont typeface="Wingdings" pitchFamily="2" charset="2"/>
              <a:buNone/>
            </a:pPr>
            <a:r>
              <a:rPr lang="en-US" sz="1000" b="1" dirty="0" smtClean="0"/>
              <a:t>	</a:t>
            </a:r>
          </a:p>
          <a:p>
            <a:pPr marL="0" indent="0" eaLnBrk="1" hangingPunct="1">
              <a:lnSpc>
                <a:spcPct val="80000"/>
              </a:lnSpc>
              <a:buFont typeface="Wingdings" pitchFamily="2" charset="2"/>
              <a:buNone/>
            </a:pPr>
            <a:r>
              <a:rPr lang="en-US" sz="1000" b="1" dirty="0" smtClean="0"/>
              <a:t>Hurricane Preparation Checklists</a:t>
            </a:r>
          </a:p>
          <a:p>
            <a:pPr marL="0" indent="0" eaLnBrk="1" hangingPunct="1">
              <a:lnSpc>
                <a:spcPct val="80000"/>
              </a:lnSpc>
              <a:buFont typeface="Wingdings" pitchFamily="2" charset="2"/>
              <a:buNone/>
            </a:pPr>
            <a:r>
              <a:rPr lang="en-US" sz="1000" b="1" dirty="0" smtClean="0"/>
              <a:t>	Before Season	.	.	.	.	.                  22</a:t>
            </a:r>
          </a:p>
          <a:p>
            <a:pPr marL="0" indent="0" eaLnBrk="1" hangingPunct="1">
              <a:lnSpc>
                <a:spcPct val="80000"/>
              </a:lnSpc>
              <a:buFont typeface="Wingdings" pitchFamily="2" charset="2"/>
              <a:buNone/>
            </a:pPr>
            <a:r>
              <a:rPr lang="en-US" sz="1000" b="1" dirty="0" smtClean="0"/>
              <a:t>	During Approach	.	.	.	.                  23</a:t>
            </a:r>
          </a:p>
          <a:p>
            <a:pPr marL="0" indent="0" eaLnBrk="1" hangingPunct="1">
              <a:lnSpc>
                <a:spcPct val="80000"/>
              </a:lnSpc>
              <a:buFont typeface="Wingdings" pitchFamily="2" charset="2"/>
              <a:buNone/>
            </a:pPr>
            <a:r>
              <a:rPr lang="en-US" sz="1000" b="1" dirty="0" smtClean="0"/>
              <a:t>	During Hurricane	.	.	.	.                  24</a:t>
            </a:r>
          </a:p>
          <a:p>
            <a:pPr marL="0" indent="0" eaLnBrk="1" hangingPunct="1">
              <a:lnSpc>
                <a:spcPct val="80000"/>
              </a:lnSpc>
              <a:buFont typeface="Wingdings" pitchFamily="2" charset="2"/>
              <a:buNone/>
            </a:pPr>
            <a:r>
              <a:rPr lang="en-US" sz="1000" b="1" dirty="0" smtClean="0"/>
              <a:t>	Post Destructive Weather	.	.	.	.                  25</a:t>
            </a:r>
          </a:p>
          <a:p>
            <a:pPr marL="0" indent="0" eaLnBrk="1" hangingPunct="1">
              <a:lnSpc>
                <a:spcPct val="80000"/>
              </a:lnSpc>
              <a:buFont typeface="Wingdings" pitchFamily="2" charset="2"/>
              <a:buNone/>
            </a:pPr>
            <a:endParaRPr lang="en-US" sz="1000" b="1" dirty="0" smtClean="0"/>
          </a:p>
          <a:p>
            <a:pPr marL="0" indent="0" eaLnBrk="1" hangingPunct="1">
              <a:lnSpc>
                <a:spcPct val="80000"/>
              </a:lnSpc>
              <a:buFont typeface="Wingdings" pitchFamily="2" charset="2"/>
              <a:buNone/>
            </a:pPr>
            <a:r>
              <a:rPr lang="en-US" sz="1000" b="1" dirty="0" smtClean="0"/>
              <a:t>Evacuation Kit Checklist	.	.	.	.	.                  26</a:t>
            </a:r>
          </a:p>
          <a:p>
            <a:pPr marL="0" indent="0" eaLnBrk="1" hangingPunct="1">
              <a:lnSpc>
                <a:spcPct val="80000"/>
              </a:lnSpc>
              <a:buFont typeface="Wingdings" pitchFamily="2" charset="2"/>
              <a:buNone/>
            </a:pPr>
            <a:endParaRPr lang="en-US" sz="1000" b="1" dirty="0" smtClean="0"/>
          </a:p>
          <a:p>
            <a:pPr marL="0" indent="0" eaLnBrk="1" hangingPunct="1">
              <a:lnSpc>
                <a:spcPct val="80000"/>
              </a:lnSpc>
              <a:buFont typeface="Wingdings" pitchFamily="2" charset="2"/>
              <a:buNone/>
            </a:pPr>
            <a:r>
              <a:rPr lang="en-US" sz="1000" b="1" dirty="0" smtClean="0"/>
              <a:t>Hurricane Survival Kit Checklist	.	.	.	.                  27</a:t>
            </a:r>
          </a:p>
          <a:p>
            <a:pPr marL="0" indent="0" eaLnBrk="1" hangingPunct="1">
              <a:lnSpc>
                <a:spcPct val="80000"/>
              </a:lnSpc>
              <a:buFont typeface="Wingdings" pitchFamily="2" charset="2"/>
              <a:buNone/>
            </a:pPr>
            <a:endParaRPr lang="en-US" sz="1000" b="1" dirty="0" smtClean="0"/>
          </a:p>
          <a:p>
            <a:pPr marL="0" indent="0" eaLnBrk="1" hangingPunct="1">
              <a:lnSpc>
                <a:spcPct val="80000"/>
              </a:lnSpc>
              <a:buFont typeface="Wingdings" pitchFamily="2" charset="2"/>
              <a:buNone/>
            </a:pPr>
            <a:r>
              <a:rPr lang="en-US" sz="1000" b="1" dirty="0" smtClean="0"/>
              <a:t>Additional Broward /Miami Dade Services	.	.	.	.                  29</a:t>
            </a:r>
          </a:p>
          <a:p>
            <a:pPr>
              <a:buNone/>
            </a:pPr>
            <a:r>
              <a:rPr lang="en-US" sz="1000" dirty="0" smtClean="0"/>
              <a:t>                         </a:t>
            </a:r>
            <a:r>
              <a:rPr lang="en-US" sz="1000" b="1" dirty="0" smtClean="0"/>
              <a:t>Vulnerable Population Registration</a:t>
            </a:r>
          </a:p>
          <a:p>
            <a:pPr>
              <a:buNone/>
            </a:pPr>
            <a:r>
              <a:rPr lang="en-US" sz="1000" b="1" dirty="0" smtClean="0"/>
              <a:t>	               Special Medical Needs</a:t>
            </a:r>
          </a:p>
          <a:p>
            <a:pPr>
              <a:buNone/>
            </a:pPr>
            <a:r>
              <a:rPr lang="en-US" sz="1000" b="1" dirty="0" smtClean="0"/>
              <a:t>	               Emergency Evacuation Assistance Program</a:t>
            </a:r>
          </a:p>
          <a:p>
            <a:pPr>
              <a:buNone/>
            </a:pPr>
            <a:endParaRPr lang="en-US" sz="1000" dirty="0" smtClean="0"/>
          </a:p>
          <a:p>
            <a:pPr marL="0" indent="0" eaLnBrk="1" hangingPunct="1">
              <a:lnSpc>
                <a:spcPct val="80000"/>
              </a:lnSpc>
              <a:buFont typeface="Wingdings" pitchFamily="2" charset="2"/>
              <a:buNone/>
            </a:pPr>
            <a:r>
              <a:rPr lang="en-US" sz="1000" b="1" dirty="0" smtClean="0"/>
              <a:t>Important Phone Numbers	.	.	.	.	.                  30</a:t>
            </a:r>
          </a:p>
          <a:p>
            <a:pPr marL="0" indent="0" eaLnBrk="1" hangingPunct="1">
              <a:lnSpc>
                <a:spcPct val="80000"/>
              </a:lnSpc>
              <a:buFont typeface="Wingdings" pitchFamily="2" charset="2"/>
              <a:buNone/>
            </a:pPr>
            <a:r>
              <a:rPr lang="en-US" sz="1000" b="1" dirty="0" smtClean="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C40E6A-C07E-4D35-A089-08830352B497}" type="slidenum">
              <a:rPr lang="en-US" smtClean="0"/>
              <a:pPr>
                <a:defRPr/>
              </a:pPr>
              <a:t>20</a:t>
            </a:fld>
            <a:endParaRPr lang="en-US"/>
          </a:p>
        </p:txBody>
      </p:sp>
      <p:sp>
        <p:nvSpPr>
          <p:cNvPr id="5" name="Rectangle 4"/>
          <p:cNvSpPr/>
          <p:nvPr/>
        </p:nvSpPr>
        <p:spPr>
          <a:xfrm>
            <a:off x="712519" y="130625"/>
            <a:ext cx="5343897" cy="646331"/>
          </a:xfrm>
          <a:prstGeom prst="rect">
            <a:avLst/>
          </a:prstGeom>
        </p:spPr>
        <p:txBody>
          <a:bodyPr wrap="square">
            <a:spAutoFit/>
          </a:bodyPr>
          <a:lstStyle/>
          <a:p>
            <a:pPr algn="ctr"/>
            <a:r>
              <a:rPr lang="en-US" b="1" dirty="0" smtClean="0"/>
              <a:t>MIAMI DADE STORM SURGE</a:t>
            </a:r>
          </a:p>
          <a:p>
            <a:pPr algn="ctr"/>
            <a:r>
              <a:rPr lang="en-US" b="1" dirty="0" smtClean="0"/>
              <a:t>http://www.floridadisaster.org/publicmapping</a:t>
            </a:r>
            <a:endParaRPr lang="en-US" b="1" dirty="0"/>
          </a:p>
        </p:txBody>
      </p:sp>
      <p:pic>
        <p:nvPicPr>
          <p:cNvPr id="93187" name="Picture 3"/>
          <p:cNvPicPr>
            <a:picLocks noChangeAspect="1" noChangeArrowheads="1"/>
          </p:cNvPicPr>
          <p:nvPr/>
        </p:nvPicPr>
        <p:blipFill>
          <a:blip r:embed="rId2" cstate="print"/>
          <a:srcRect/>
          <a:stretch>
            <a:fillRect/>
          </a:stretch>
        </p:blipFill>
        <p:spPr bwMode="auto">
          <a:xfrm>
            <a:off x="489098" y="1265274"/>
            <a:ext cx="6081823" cy="690053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C40E6A-C07E-4D35-A089-08830352B497}" type="slidenum">
              <a:rPr lang="en-US" smtClean="0"/>
              <a:pPr>
                <a:defRPr/>
              </a:pPr>
              <a:t>21</a:t>
            </a:fld>
            <a:endParaRPr lang="en-US"/>
          </a:p>
        </p:txBody>
      </p:sp>
      <p:sp>
        <p:nvSpPr>
          <p:cNvPr id="5" name="Rectangle 4"/>
          <p:cNvSpPr/>
          <p:nvPr/>
        </p:nvSpPr>
        <p:spPr>
          <a:xfrm>
            <a:off x="712519" y="130625"/>
            <a:ext cx="5343897" cy="646331"/>
          </a:xfrm>
          <a:prstGeom prst="rect">
            <a:avLst/>
          </a:prstGeom>
        </p:spPr>
        <p:txBody>
          <a:bodyPr wrap="square">
            <a:spAutoFit/>
          </a:bodyPr>
          <a:lstStyle/>
          <a:p>
            <a:pPr algn="ctr"/>
            <a:r>
              <a:rPr lang="en-US" b="1" dirty="0" smtClean="0"/>
              <a:t>MIAMI DADE EVACUATION ROUTES</a:t>
            </a:r>
          </a:p>
          <a:p>
            <a:pPr algn="ctr"/>
            <a:r>
              <a:rPr lang="en-US" b="1" dirty="0" smtClean="0"/>
              <a:t>http://www.floridadisaster.org/publicmapping</a:t>
            </a:r>
            <a:endParaRPr lang="en-US" b="1" dirty="0"/>
          </a:p>
        </p:txBody>
      </p:sp>
      <p:pic>
        <p:nvPicPr>
          <p:cNvPr id="93186" name="Picture 2"/>
          <p:cNvPicPr>
            <a:picLocks noChangeAspect="1" noChangeArrowheads="1"/>
          </p:cNvPicPr>
          <p:nvPr/>
        </p:nvPicPr>
        <p:blipFill>
          <a:blip r:embed="rId2" cstate="print"/>
          <a:srcRect/>
          <a:stretch>
            <a:fillRect/>
          </a:stretch>
        </p:blipFill>
        <p:spPr bwMode="auto">
          <a:xfrm>
            <a:off x="425302" y="1201479"/>
            <a:ext cx="6081824" cy="695369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0"/>
          </p:nvPr>
        </p:nvSpPr>
        <p:spPr>
          <a:noFill/>
        </p:spPr>
        <p:txBody>
          <a:bodyPr/>
          <a:lstStyle/>
          <a:p>
            <a:fld id="{DDF10DDD-894C-439D-BDEC-8675CEA73DD3}" type="slidenum">
              <a:rPr lang="en-US" smtClean="0"/>
              <a:pPr/>
              <a:t>22</a:t>
            </a:fld>
            <a:endParaRPr lang="en-US" smtClean="0"/>
          </a:p>
        </p:txBody>
      </p:sp>
      <p:sp>
        <p:nvSpPr>
          <p:cNvPr id="36867" name="Line 5"/>
          <p:cNvSpPr>
            <a:spLocks noChangeShapeType="1"/>
          </p:cNvSpPr>
          <p:nvPr/>
        </p:nvSpPr>
        <p:spPr bwMode="auto">
          <a:xfrm>
            <a:off x="457200" y="1930400"/>
            <a:ext cx="6000750" cy="0"/>
          </a:xfrm>
          <a:prstGeom prst="line">
            <a:avLst/>
          </a:prstGeom>
          <a:noFill/>
          <a:ln w="57150">
            <a:solidFill>
              <a:schemeClr val="bg1"/>
            </a:solidFill>
            <a:round/>
            <a:headEnd type="triangle" w="med" len="med"/>
            <a:tailEnd type="triangle" w="med" len="med"/>
          </a:ln>
        </p:spPr>
        <p:txBody>
          <a:bodyPr/>
          <a:lstStyle/>
          <a:p>
            <a:endParaRPr lang="en-US"/>
          </a:p>
        </p:txBody>
      </p:sp>
      <p:sp>
        <p:nvSpPr>
          <p:cNvPr id="36868" name="Rectangle 7"/>
          <p:cNvSpPr>
            <a:spLocks noChangeArrowheads="1"/>
          </p:cNvSpPr>
          <p:nvPr/>
        </p:nvSpPr>
        <p:spPr bwMode="auto">
          <a:xfrm>
            <a:off x="1101725" y="228600"/>
            <a:ext cx="4654550" cy="641350"/>
          </a:xfrm>
          <a:prstGeom prst="rect">
            <a:avLst/>
          </a:prstGeom>
          <a:noFill/>
          <a:ln w="9525">
            <a:noFill/>
            <a:miter lim="800000"/>
            <a:headEnd/>
            <a:tailEnd/>
          </a:ln>
        </p:spPr>
        <p:txBody>
          <a:bodyPr wrap="none">
            <a:spAutoFit/>
          </a:bodyPr>
          <a:lstStyle/>
          <a:p>
            <a:pPr algn="ctr" eaLnBrk="0" hangingPunct="0"/>
            <a:r>
              <a:rPr lang="en-US" b="1"/>
              <a:t>HURRICANE PREPARATION CHECKLIST</a:t>
            </a:r>
          </a:p>
          <a:p>
            <a:pPr algn="ctr" eaLnBrk="0" hangingPunct="0"/>
            <a:r>
              <a:rPr lang="en-US" b="1"/>
              <a:t>BEFORE THE SEASON</a:t>
            </a:r>
          </a:p>
        </p:txBody>
      </p:sp>
      <p:sp>
        <p:nvSpPr>
          <p:cNvPr id="36869" name="Rectangle 9"/>
          <p:cNvSpPr>
            <a:spLocks noChangeArrowheads="1"/>
          </p:cNvSpPr>
          <p:nvPr/>
        </p:nvSpPr>
        <p:spPr bwMode="auto">
          <a:xfrm>
            <a:off x="76200" y="990600"/>
            <a:ext cx="3251200" cy="7915275"/>
          </a:xfrm>
          <a:prstGeom prst="rect">
            <a:avLst/>
          </a:prstGeom>
          <a:noFill/>
          <a:ln w="9525">
            <a:noFill/>
            <a:miter lim="800000"/>
            <a:headEnd/>
            <a:tailEnd/>
          </a:ln>
        </p:spPr>
        <p:txBody>
          <a:bodyPr>
            <a:spAutoFit/>
          </a:bodyPr>
          <a:lstStyle/>
          <a:p>
            <a:pPr>
              <a:buClr>
                <a:schemeClr val="tx1"/>
              </a:buClr>
              <a:buFont typeface="Wingdings" pitchFamily="2" charset="2"/>
              <a:buChar char="q"/>
            </a:pPr>
            <a:r>
              <a:rPr lang="en-US" sz="800" b="1" dirty="0">
                <a:solidFill>
                  <a:srgbClr val="3333CC"/>
                </a:solidFill>
              </a:rPr>
              <a:t>  </a:t>
            </a:r>
            <a:r>
              <a:rPr lang="en-US" sz="800" b="1" dirty="0"/>
              <a:t>Review your plan of action for survival.</a:t>
            </a:r>
          </a:p>
          <a:p>
            <a:pPr>
              <a:buFont typeface="Wingdings" pitchFamily="2" charset="2"/>
              <a:buChar char="q"/>
            </a:pPr>
            <a:endParaRPr lang="en-US" sz="800" b="1" dirty="0"/>
          </a:p>
          <a:p>
            <a:pPr>
              <a:buFont typeface="Wingdings" pitchFamily="2" charset="2"/>
              <a:buChar char="q"/>
            </a:pPr>
            <a:r>
              <a:rPr lang="en-US" sz="800" b="1" dirty="0"/>
              <a:t>  Ensure your plan of action for survival includes pets.</a:t>
            </a:r>
          </a:p>
          <a:p>
            <a:pPr>
              <a:buFont typeface="Wingdings" pitchFamily="2" charset="2"/>
              <a:buChar char="q"/>
            </a:pPr>
            <a:endParaRPr lang="en-US" sz="800" b="1" dirty="0"/>
          </a:p>
          <a:p>
            <a:pPr>
              <a:buFont typeface="Wingdings" pitchFamily="2" charset="2"/>
              <a:buChar char="q"/>
            </a:pPr>
            <a:r>
              <a:rPr lang="en-US" sz="800" b="1" dirty="0"/>
              <a:t>  Ensure your plan of action for survival includes family </a:t>
            </a:r>
          </a:p>
          <a:p>
            <a:pPr>
              <a:buFont typeface="Wingdings" pitchFamily="2" charset="2"/>
              <a:buNone/>
            </a:pPr>
            <a:r>
              <a:rPr lang="en-US" sz="800" b="1" dirty="0"/>
              <a:t>      members with special needs?</a:t>
            </a:r>
          </a:p>
          <a:p>
            <a:pPr>
              <a:buFont typeface="Wingdings" pitchFamily="2" charset="2"/>
              <a:buNone/>
            </a:pPr>
            <a:endParaRPr lang="en-US" sz="800" b="1" dirty="0"/>
          </a:p>
          <a:p>
            <a:pPr>
              <a:buFont typeface="Wingdings" pitchFamily="2" charset="2"/>
              <a:buChar char="q"/>
            </a:pPr>
            <a:r>
              <a:rPr lang="en-US" sz="800" b="1" dirty="0"/>
              <a:t>  If you have home health care service, plan with your agency </a:t>
            </a:r>
          </a:p>
          <a:p>
            <a:pPr>
              <a:buFont typeface="Wingdings" pitchFamily="2" charset="2"/>
              <a:buNone/>
            </a:pPr>
            <a:r>
              <a:rPr lang="en-US" sz="800" b="1" dirty="0"/>
              <a:t>     for emergency procedures.</a:t>
            </a:r>
          </a:p>
          <a:p>
            <a:pPr>
              <a:buFont typeface="Wingdings" pitchFamily="2" charset="2"/>
              <a:buChar char="q"/>
            </a:pPr>
            <a:endParaRPr lang="en-US" sz="800" b="1" dirty="0"/>
          </a:p>
          <a:p>
            <a:pPr>
              <a:buFont typeface="Wingdings" pitchFamily="2" charset="2"/>
              <a:buChar char="q"/>
            </a:pPr>
            <a:r>
              <a:rPr lang="en-US" sz="800" b="1" dirty="0"/>
              <a:t>  If you need assistance with daily living or are electrically </a:t>
            </a:r>
          </a:p>
          <a:p>
            <a:pPr>
              <a:buFont typeface="Wingdings" pitchFamily="2" charset="2"/>
              <a:buNone/>
            </a:pPr>
            <a:r>
              <a:rPr lang="en-US" sz="800" b="1" dirty="0"/>
              <a:t>     dependent, register with the Miami-Dade Emergency </a:t>
            </a:r>
          </a:p>
          <a:p>
            <a:pPr>
              <a:buFont typeface="Wingdings" pitchFamily="2" charset="2"/>
              <a:buNone/>
            </a:pPr>
            <a:r>
              <a:rPr lang="en-US" sz="800" b="1" dirty="0"/>
              <a:t>     Evacuation Assistance Program or Broward County’s   </a:t>
            </a:r>
          </a:p>
          <a:p>
            <a:pPr>
              <a:buFont typeface="Wingdings" pitchFamily="2" charset="2"/>
              <a:buNone/>
            </a:pPr>
            <a:r>
              <a:rPr lang="en-US" sz="800" b="1" dirty="0"/>
              <a:t>     Vulnerable Population or Special Needs Registries. </a:t>
            </a:r>
            <a:r>
              <a:rPr lang="en-US" sz="800" b="1" i="1" dirty="0"/>
              <a:t>(See </a:t>
            </a:r>
          </a:p>
          <a:p>
            <a:pPr>
              <a:buFont typeface="Wingdings" pitchFamily="2" charset="2"/>
              <a:buNone/>
            </a:pPr>
            <a:r>
              <a:rPr lang="en-US" sz="800" b="1" i="1" dirty="0"/>
              <a:t>     pages 26-27 and 31 )</a:t>
            </a:r>
          </a:p>
          <a:p>
            <a:pPr>
              <a:buFont typeface="Wingdings" pitchFamily="2" charset="2"/>
              <a:buChar char="q"/>
            </a:pPr>
            <a:endParaRPr lang="en-US" sz="800" b="1" dirty="0"/>
          </a:p>
          <a:p>
            <a:pPr>
              <a:buFont typeface="Wingdings" pitchFamily="2" charset="2"/>
              <a:buChar char="q"/>
            </a:pPr>
            <a:r>
              <a:rPr lang="en-US" sz="800" b="1" dirty="0"/>
              <a:t>  Create a list of people you trust who can assist you.</a:t>
            </a:r>
          </a:p>
          <a:p>
            <a:pPr>
              <a:buFont typeface="Wingdings" pitchFamily="2" charset="2"/>
              <a:buChar char="q"/>
            </a:pPr>
            <a:endParaRPr lang="en-US" sz="800" b="1" dirty="0"/>
          </a:p>
          <a:p>
            <a:pPr>
              <a:buFont typeface="Wingdings" pitchFamily="2" charset="2"/>
              <a:buChar char="q"/>
            </a:pPr>
            <a:r>
              <a:rPr lang="en-US" sz="800" b="1" dirty="0"/>
              <a:t>  Post emergency numbers.</a:t>
            </a:r>
          </a:p>
          <a:p>
            <a:endParaRPr lang="en-US" sz="800" b="1" dirty="0"/>
          </a:p>
          <a:p>
            <a:pPr>
              <a:buFont typeface="Wingdings" pitchFamily="2" charset="2"/>
              <a:buChar char="q"/>
            </a:pPr>
            <a:r>
              <a:rPr lang="en-US" sz="800" b="1" dirty="0"/>
              <a:t>  Know what you are able to do yourself and what you will </a:t>
            </a:r>
          </a:p>
          <a:p>
            <a:pPr>
              <a:buFont typeface="Wingdings" pitchFamily="2" charset="2"/>
              <a:buNone/>
            </a:pPr>
            <a:r>
              <a:rPr lang="en-US" sz="800" b="1" dirty="0"/>
              <a:t>     need assistance with in an emergency.</a:t>
            </a:r>
          </a:p>
          <a:p>
            <a:pPr>
              <a:buFont typeface="Wingdings" pitchFamily="2" charset="2"/>
              <a:buNone/>
            </a:pPr>
            <a:endParaRPr lang="en-US" sz="800" b="1" dirty="0"/>
          </a:p>
          <a:p>
            <a:pPr>
              <a:buFont typeface="Wingdings" pitchFamily="2" charset="2"/>
              <a:buChar char="q"/>
            </a:pPr>
            <a:r>
              <a:rPr lang="en-US" sz="800" b="1" dirty="0"/>
              <a:t>  Have a plan to signal you need help (e.g., hanging </a:t>
            </a:r>
          </a:p>
          <a:p>
            <a:pPr>
              <a:buFont typeface="Wingdings" pitchFamily="2" charset="2"/>
              <a:buNone/>
            </a:pPr>
            <a:r>
              <a:rPr lang="en-US" sz="800" b="1" dirty="0"/>
              <a:t>     something on a door, blowing a whistle, medical alert </a:t>
            </a:r>
          </a:p>
          <a:p>
            <a:pPr>
              <a:buFont typeface="Wingdings" pitchFamily="2" charset="2"/>
              <a:buNone/>
            </a:pPr>
            <a:r>
              <a:rPr lang="en-US" sz="800" b="1" dirty="0"/>
              <a:t>     system, etc.).</a:t>
            </a:r>
          </a:p>
          <a:p>
            <a:pPr>
              <a:buFont typeface="Wingdings" pitchFamily="2" charset="2"/>
              <a:buNone/>
            </a:pPr>
            <a:endParaRPr lang="en-US" sz="800" b="1" dirty="0"/>
          </a:p>
          <a:p>
            <a:pPr>
              <a:buFont typeface="Wingdings" pitchFamily="2" charset="2"/>
              <a:buChar char="q"/>
            </a:pPr>
            <a:r>
              <a:rPr lang="en-US" sz="800" b="1" dirty="0"/>
              <a:t>  Review, create, and educate your families and friends on </a:t>
            </a:r>
          </a:p>
          <a:p>
            <a:pPr>
              <a:buFont typeface="Wingdings" pitchFamily="2" charset="2"/>
              <a:buNone/>
            </a:pPr>
            <a:r>
              <a:rPr lang="en-US" sz="800" b="1" dirty="0"/>
              <a:t>      your communication plan. (i.e. – Who will be the one family </a:t>
            </a:r>
          </a:p>
          <a:p>
            <a:pPr>
              <a:buFont typeface="Wingdings" pitchFamily="2" charset="2"/>
              <a:buNone/>
            </a:pPr>
            <a:r>
              <a:rPr lang="en-US" sz="800" b="1" dirty="0"/>
              <a:t>      member out of state that will be your and the rest of your </a:t>
            </a:r>
          </a:p>
          <a:p>
            <a:pPr>
              <a:buFont typeface="Wingdings" pitchFamily="2" charset="2"/>
              <a:buNone/>
            </a:pPr>
            <a:r>
              <a:rPr lang="en-US" sz="800" b="1" dirty="0"/>
              <a:t>      friends and relatives POC for updates.)</a:t>
            </a:r>
          </a:p>
          <a:p>
            <a:pPr>
              <a:buFont typeface="Wingdings" pitchFamily="2" charset="2"/>
              <a:buNone/>
            </a:pPr>
            <a:endParaRPr lang="en-US" sz="800" b="1" dirty="0"/>
          </a:p>
          <a:p>
            <a:pPr>
              <a:buFont typeface="Wingdings" pitchFamily="2" charset="2"/>
              <a:buChar char="q"/>
            </a:pPr>
            <a:r>
              <a:rPr lang="en-US" sz="800" b="1" dirty="0"/>
              <a:t>  Determine if you live in a mandatory evacuation zone and</a:t>
            </a:r>
          </a:p>
          <a:p>
            <a:r>
              <a:rPr lang="en-US" sz="800" b="1" dirty="0"/>
              <a:t>      review your county's evacuation plan.</a:t>
            </a:r>
          </a:p>
          <a:p>
            <a:endParaRPr lang="en-US" sz="800" b="1" dirty="0"/>
          </a:p>
          <a:p>
            <a:pPr>
              <a:buFont typeface="Wingdings" pitchFamily="2" charset="2"/>
              <a:buChar char="q"/>
            </a:pPr>
            <a:r>
              <a:rPr lang="en-US" sz="800" b="1" dirty="0"/>
              <a:t>  Review or create your evacuation plan.</a:t>
            </a:r>
          </a:p>
          <a:p>
            <a:pPr>
              <a:buFont typeface="Wingdings" pitchFamily="2" charset="2"/>
              <a:buNone/>
            </a:pPr>
            <a:endParaRPr lang="en-US" sz="800" b="1" dirty="0"/>
          </a:p>
          <a:p>
            <a:pPr>
              <a:buFont typeface="Wingdings" pitchFamily="2" charset="2"/>
              <a:buChar char="q"/>
            </a:pPr>
            <a:r>
              <a:rPr lang="en-US" sz="800" b="1" dirty="0"/>
              <a:t>  Ensure you have pre-arranged boat storage or securing </a:t>
            </a:r>
          </a:p>
          <a:p>
            <a:pPr>
              <a:buFont typeface="Wingdings" pitchFamily="2" charset="2"/>
              <a:buNone/>
            </a:pPr>
            <a:r>
              <a:rPr lang="en-US" sz="800" b="1" dirty="0"/>
              <a:t>     plan.</a:t>
            </a:r>
          </a:p>
          <a:p>
            <a:pPr>
              <a:buFont typeface="Wingdings" pitchFamily="2" charset="2"/>
              <a:buNone/>
            </a:pPr>
            <a:endParaRPr lang="en-US" sz="800" b="1" dirty="0"/>
          </a:p>
          <a:p>
            <a:pPr>
              <a:buFont typeface="Wingdings" pitchFamily="2" charset="2"/>
              <a:buChar char="q"/>
            </a:pPr>
            <a:r>
              <a:rPr lang="en-US" sz="800" b="1" dirty="0"/>
              <a:t>  Ensure you have a  plan for valuables, family heirlooms, or </a:t>
            </a:r>
          </a:p>
          <a:p>
            <a:pPr>
              <a:buFont typeface="Wingdings" pitchFamily="2" charset="2"/>
              <a:buNone/>
            </a:pPr>
            <a:r>
              <a:rPr lang="en-US" sz="800" b="1" dirty="0"/>
              <a:t>     irreplaceable items.</a:t>
            </a:r>
          </a:p>
          <a:p>
            <a:pPr>
              <a:buFont typeface="Wingdings" pitchFamily="2" charset="2"/>
              <a:buNone/>
            </a:pPr>
            <a:endParaRPr lang="en-US" sz="800" b="1" dirty="0"/>
          </a:p>
          <a:p>
            <a:pPr>
              <a:buFont typeface="Wingdings" pitchFamily="2" charset="2"/>
              <a:buChar char="q"/>
            </a:pPr>
            <a:r>
              <a:rPr lang="en-US" sz="800" b="1" dirty="0"/>
              <a:t>  Conduct a home risk assessment and determine if you live </a:t>
            </a:r>
          </a:p>
          <a:p>
            <a:pPr>
              <a:buFont typeface="Wingdings" pitchFamily="2" charset="2"/>
              <a:buNone/>
            </a:pPr>
            <a:r>
              <a:rPr lang="en-US" sz="800" b="1" dirty="0"/>
              <a:t>     in a safe structure.</a:t>
            </a:r>
          </a:p>
          <a:p>
            <a:pPr>
              <a:buFont typeface="Wingdings" pitchFamily="2" charset="2"/>
              <a:buChar char="q"/>
            </a:pPr>
            <a:endParaRPr lang="en-US" sz="800" b="1" dirty="0"/>
          </a:p>
          <a:p>
            <a:pPr>
              <a:buFont typeface="Wingdings" pitchFamily="2" charset="2"/>
              <a:buChar char="q"/>
            </a:pPr>
            <a:r>
              <a:rPr lang="en-US" sz="800" b="1" dirty="0"/>
              <a:t>  Review your insurance plans and ensure you have enough </a:t>
            </a:r>
          </a:p>
          <a:p>
            <a:pPr>
              <a:buFont typeface="Wingdings" pitchFamily="2" charset="2"/>
              <a:buNone/>
            </a:pPr>
            <a:r>
              <a:rPr lang="en-US" sz="800" b="1" dirty="0"/>
              <a:t>     coverage or if you need to add coverage to reflect new </a:t>
            </a:r>
          </a:p>
          <a:p>
            <a:pPr>
              <a:buFont typeface="Wingdings" pitchFamily="2" charset="2"/>
              <a:buNone/>
            </a:pPr>
            <a:r>
              <a:rPr lang="en-US" sz="800" b="1" dirty="0"/>
              <a:t>     belongings or home value.</a:t>
            </a:r>
          </a:p>
          <a:p>
            <a:pPr>
              <a:buFont typeface="Wingdings" pitchFamily="2" charset="2"/>
              <a:buNone/>
            </a:pPr>
            <a:endParaRPr lang="en-US" sz="800" b="1" dirty="0"/>
          </a:p>
          <a:p>
            <a:pPr>
              <a:buFont typeface="Wingdings" pitchFamily="2" charset="2"/>
              <a:buChar char="q"/>
            </a:pPr>
            <a:r>
              <a:rPr lang="en-US" sz="800" b="1" dirty="0"/>
              <a:t>  Store extra copies of important documents and photo </a:t>
            </a:r>
          </a:p>
          <a:p>
            <a:pPr>
              <a:buFont typeface="Wingdings" pitchFamily="2" charset="2"/>
              <a:buNone/>
            </a:pPr>
            <a:r>
              <a:rPr lang="en-US" sz="800" b="1" dirty="0"/>
              <a:t>     negatives off site.</a:t>
            </a:r>
          </a:p>
          <a:p>
            <a:pPr>
              <a:buFont typeface="Wingdings" pitchFamily="2" charset="2"/>
              <a:buNone/>
            </a:pPr>
            <a:endParaRPr lang="en-US" sz="800" b="1" dirty="0"/>
          </a:p>
          <a:p>
            <a:pPr>
              <a:buFont typeface="Wingdings" pitchFamily="2" charset="2"/>
              <a:buChar char="q"/>
            </a:pPr>
            <a:r>
              <a:rPr lang="en-US" sz="800" b="1" dirty="0"/>
              <a:t>  Trim trees and remove coconuts and other yard debris from </a:t>
            </a:r>
          </a:p>
          <a:p>
            <a:pPr>
              <a:buFont typeface="Wingdings" pitchFamily="2" charset="2"/>
              <a:buNone/>
            </a:pPr>
            <a:r>
              <a:rPr lang="en-US" sz="800" b="1" dirty="0"/>
              <a:t>      yard.  (BUT never right before storm.)</a:t>
            </a:r>
          </a:p>
          <a:p>
            <a:pPr>
              <a:buFont typeface="Wingdings" pitchFamily="2" charset="2"/>
              <a:buNone/>
            </a:pPr>
            <a:endParaRPr lang="en-US" sz="800" b="1" dirty="0"/>
          </a:p>
          <a:p>
            <a:pPr>
              <a:buFont typeface="Wingdings" pitchFamily="2" charset="2"/>
              <a:buChar char="q"/>
            </a:pPr>
            <a:r>
              <a:rPr lang="en-US" sz="800" b="1" dirty="0"/>
              <a:t>  Clear gutters and downspouts.</a:t>
            </a:r>
          </a:p>
          <a:p>
            <a:pPr>
              <a:buFont typeface="Wingdings" pitchFamily="2" charset="2"/>
              <a:buNone/>
            </a:pPr>
            <a:endParaRPr lang="en-US" sz="800" b="1" dirty="0"/>
          </a:p>
          <a:p>
            <a:pPr>
              <a:buFont typeface="Wingdings" pitchFamily="2" charset="2"/>
              <a:buChar char="q"/>
            </a:pPr>
            <a:r>
              <a:rPr lang="en-US" sz="800" b="1" dirty="0"/>
              <a:t>  Check roof for loose bricks and leaks and make repairs.</a:t>
            </a:r>
          </a:p>
          <a:p>
            <a:pPr>
              <a:buFont typeface="Wingdings" pitchFamily="2" charset="2"/>
              <a:buChar char="q"/>
            </a:pPr>
            <a:endParaRPr lang="en-US" sz="800" b="1" dirty="0"/>
          </a:p>
          <a:p>
            <a:pPr>
              <a:buFont typeface="Wingdings" pitchFamily="2" charset="2"/>
              <a:buChar char="q"/>
            </a:pPr>
            <a:r>
              <a:rPr lang="en-US" sz="800" b="1" dirty="0"/>
              <a:t>  Inventory shutters or obtain materials to protect windows </a:t>
            </a:r>
          </a:p>
          <a:p>
            <a:pPr>
              <a:buFont typeface="Wingdings" pitchFamily="2" charset="2"/>
              <a:buNone/>
            </a:pPr>
            <a:r>
              <a:rPr lang="en-US" sz="800" b="1" dirty="0"/>
              <a:t>     and doors.</a:t>
            </a:r>
          </a:p>
          <a:p>
            <a:pPr>
              <a:buFont typeface="Wingdings" pitchFamily="2" charset="2"/>
              <a:buNone/>
            </a:pPr>
            <a:endParaRPr lang="en-US" sz="800" b="1" dirty="0"/>
          </a:p>
          <a:p>
            <a:pPr>
              <a:buFont typeface="Wingdings" pitchFamily="2" charset="2"/>
              <a:buChar char="q"/>
            </a:pPr>
            <a:r>
              <a:rPr lang="en-US" sz="800" b="1" dirty="0"/>
              <a:t>  Inventory your personal belongings.</a:t>
            </a:r>
          </a:p>
        </p:txBody>
      </p:sp>
      <p:sp>
        <p:nvSpPr>
          <p:cNvPr id="36870" name="Rectangle 11"/>
          <p:cNvSpPr>
            <a:spLocks noChangeArrowheads="1"/>
          </p:cNvSpPr>
          <p:nvPr/>
        </p:nvSpPr>
        <p:spPr bwMode="auto">
          <a:xfrm>
            <a:off x="3530600" y="990600"/>
            <a:ext cx="3251200" cy="7786688"/>
          </a:xfrm>
          <a:prstGeom prst="rect">
            <a:avLst/>
          </a:prstGeom>
          <a:noFill/>
          <a:ln w="9525">
            <a:noFill/>
            <a:miter lim="800000"/>
            <a:headEnd/>
            <a:tailEnd/>
          </a:ln>
        </p:spPr>
        <p:txBody>
          <a:bodyPr>
            <a:spAutoFit/>
          </a:bodyPr>
          <a:lstStyle/>
          <a:p>
            <a:pPr>
              <a:buClr>
                <a:schemeClr val="tx1"/>
              </a:buClr>
              <a:buFont typeface="Wingdings" pitchFamily="2" charset="2"/>
              <a:buChar char="q"/>
            </a:pPr>
            <a:r>
              <a:rPr lang="en-US" sz="800" b="1" dirty="0"/>
              <a:t>  Take “before” photographs or video of exterior and interior </a:t>
            </a:r>
          </a:p>
          <a:p>
            <a:pPr>
              <a:buClr>
                <a:srgbClr val="3333CC"/>
              </a:buClr>
              <a:buFont typeface="Wingdings" pitchFamily="2" charset="2"/>
              <a:buNone/>
            </a:pPr>
            <a:r>
              <a:rPr lang="en-US" sz="800" b="1" dirty="0"/>
              <a:t>     of home vehicles, boats, and RVs.</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Check fire extinguishers.</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Have generators, chain saws, and other power tools </a:t>
            </a:r>
          </a:p>
          <a:p>
            <a:pPr>
              <a:buClr>
                <a:srgbClr val="3333CC"/>
              </a:buClr>
              <a:buFont typeface="Wingdings" pitchFamily="2" charset="2"/>
              <a:buNone/>
            </a:pPr>
            <a:r>
              <a:rPr lang="en-US" sz="800" b="1" dirty="0"/>
              <a:t>     inspected and serviced.</a:t>
            </a:r>
          </a:p>
          <a:p>
            <a:pPr>
              <a:buClr>
                <a:srgbClr val="3333CC"/>
              </a:buClr>
              <a:buFont typeface="Wingdings" pitchFamily="2" charset="2"/>
              <a:buChar char="q"/>
            </a:pPr>
            <a:endParaRPr lang="en-US" sz="800" b="1" dirty="0"/>
          </a:p>
          <a:p>
            <a:pPr>
              <a:buFont typeface="Wingdings" pitchFamily="2" charset="2"/>
              <a:buChar char="q"/>
            </a:pPr>
            <a:r>
              <a:rPr lang="en-US" sz="800" b="1" dirty="0"/>
              <a:t>  Ensure your vehicles are inspected and serviced.</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Inventory and create hurricane survival kit shopping list </a:t>
            </a:r>
          </a:p>
          <a:p>
            <a:pPr>
              <a:buClr>
                <a:srgbClr val="3333CC"/>
              </a:buClr>
              <a:buFont typeface="Wingdings" pitchFamily="2" charset="2"/>
              <a:buNone/>
            </a:pPr>
            <a:r>
              <a:rPr lang="en-US" sz="800" b="1" dirty="0"/>
              <a:t>     (see page 40).</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Inventory sand create evacuation kit shopping list (see </a:t>
            </a:r>
          </a:p>
          <a:p>
            <a:pPr>
              <a:buClr>
                <a:srgbClr val="3333CC"/>
              </a:buClr>
              <a:buFont typeface="Wingdings" pitchFamily="2" charset="2"/>
              <a:buNone/>
            </a:pPr>
            <a:r>
              <a:rPr lang="en-US" sz="800" b="1" dirty="0"/>
              <a:t>     page 39).</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Schedule needed purchases for hurricane survival kit and </a:t>
            </a:r>
          </a:p>
          <a:p>
            <a:pPr>
              <a:buClr>
                <a:srgbClr val="3333CC"/>
              </a:buClr>
              <a:buFont typeface="Wingdings" pitchFamily="2" charset="2"/>
              <a:buNone/>
            </a:pPr>
            <a:r>
              <a:rPr lang="en-US" sz="800" b="1" dirty="0"/>
              <a:t>     evacuation kit as to lessen impact of cost and budget   </a:t>
            </a:r>
          </a:p>
          <a:p>
            <a:pPr>
              <a:buClr>
                <a:srgbClr val="3333CC"/>
              </a:buClr>
              <a:buFont typeface="Wingdings" pitchFamily="2" charset="2"/>
              <a:buNone/>
            </a:pPr>
            <a:r>
              <a:rPr lang="en-US" sz="800" b="1" dirty="0"/>
              <a:t>     effects.</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Discuss the hazards of hurricanes with your children and </a:t>
            </a:r>
          </a:p>
          <a:p>
            <a:pPr>
              <a:buClr>
                <a:srgbClr val="3333CC"/>
              </a:buClr>
              <a:buFont typeface="Wingdings" pitchFamily="2" charset="2"/>
              <a:buNone/>
            </a:pPr>
            <a:r>
              <a:rPr lang="en-US" sz="800" b="1" dirty="0"/>
              <a:t>     encourage them to talk about their fears and explain some </a:t>
            </a:r>
          </a:p>
          <a:p>
            <a:pPr>
              <a:buClr>
                <a:srgbClr val="3333CC"/>
              </a:buClr>
              <a:buFont typeface="Wingdings" pitchFamily="2" charset="2"/>
              <a:buNone/>
            </a:pPr>
            <a:r>
              <a:rPr lang="en-US" sz="800" b="1" dirty="0"/>
              <a:t>     of the things you’ll be doing to keep everyone safe.</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Teach your neighbors about what you know about </a:t>
            </a:r>
          </a:p>
          <a:p>
            <a:pPr>
              <a:buClr>
                <a:srgbClr val="3333CC"/>
              </a:buClr>
              <a:buFont typeface="Wingdings" pitchFamily="2" charset="2"/>
              <a:buNone/>
            </a:pPr>
            <a:r>
              <a:rPr lang="en-US" sz="800" b="1" dirty="0"/>
              <a:t>      hurricane preparedness.</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Organize your neighborhood to work together.</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Ensure your HOA is trimming trees and  removing coconuts </a:t>
            </a:r>
          </a:p>
          <a:p>
            <a:pPr>
              <a:buClr>
                <a:srgbClr val="3333CC"/>
              </a:buClr>
              <a:buFont typeface="Wingdings" pitchFamily="2" charset="2"/>
              <a:buNone/>
            </a:pPr>
            <a:r>
              <a:rPr lang="en-US" sz="800" b="1" dirty="0"/>
              <a:t>     and other yard debris from neighborhood common areas.</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Haul away debris as a neighborhood.</a:t>
            </a:r>
          </a:p>
          <a:p>
            <a:pPr>
              <a:buClr>
                <a:srgbClr val="3333CC"/>
              </a:buClr>
              <a:buFont typeface="Wingdings" pitchFamily="2" charset="2"/>
              <a:buChar char="q"/>
            </a:pPr>
            <a:endParaRPr lang="en-US" sz="800" b="1" dirty="0"/>
          </a:p>
          <a:p>
            <a:pPr>
              <a:buClr>
                <a:schemeClr val="tx1"/>
              </a:buClr>
              <a:buFont typeface="Wingdings" pitchFamily="2" charset="2"/>
              <a:buChar char="q"/>
            </a:pPr>
            <a:r>
              <a:rPr lang="en-US" sz="800" b="1" dirty="0"/>
              <a:t>  Use your existing networks such as HOA, religious </a:t>
            </a:r>
          </a:p>
          <a:p>
            <a:pPr>
              <a:buClr>
                <a:srgbClr val="3333CC"/>
              </a:buClr>
              <a:buFont typeface="Wingdings" pitchFamily="2" charset="2"/>
              <a:buNone/>
            </a:pPr>
            <a:r>
              <a:rPr lang="en-US" sz="800" b="1" dirty="0"/>
              <a:t>      organizations, and professional organizations  to make </a:t>
            </a:r>
          </a:p>
          <a:p>
            <a:pPr>
              <a:buClr>
                <a:srgbClr val="3333CC"/>
              </a:buClr>
              <a:buFont typeface="Wingdings" pitchFamily="2" charset="2"/>
              <a:buNone/>
            </a:pPr>
            <a:r>
              <a:rPr lang="en-US" sz="800" b="1" dirty="0"/>
              <a:t>      donations and volunteer to help others not as fortunate.</a:t>
            </a:r>
          </a:p>
          <a:p>
            <a:pPr>
              <a:buClr>
                <a:srgbClr val="3333CC"/>
              </a:buClr>
              <a:buFont typeface="Wingdings" pitchFamily="2" charset="2"/>
              <a:buChar char="q"/>
            </a:pPr>
            <a:endParaRPr lang="en-US" sz="800" b="1" u="sng" dirty="0"/>
          </a:p>
          <a:p>
            <a:pPr>
              <a:buClr>
                <a:srgbClr val="3333CC"/>
              </a:buClr>
              <a:buFont typeface="Wingdings" pitchFamily="2" charset="2"/>
              <a:buChar char="q"/>
            </a:pPr>
            <a:endParaRPr lang="en-US" sz="800" b="1" u="sng" dirty="0"/>
          </a:p>
          <a:p>
            <a:pPr>
              <a:buClr>
                <a:schemeClr val="tx1"/>
              </a:buClr>
              <a:buFont typeface="Wingdings" pitchFamily="2" charset="2"/>
              <a:buChar char="q"/>
            </a:pPr>
            <a:r>
              <a:rPr lang="en-US" sz="800" b="1" u="sng" dirty="0"/>
              <a:t>			</a:t>
            </a:r>
          </a:p>
          <a:p>
            <a:pPr>
              <a:buClr>
                <a:srgbClr val="3333CC"/>
              </a:buClr>
              <a:buFont typeface="Wingdings" pitchFamily="2" charset="2"/>
              <a:buChar char="q"/>
            </a:pPr>
            <a:endParaRPr lang="en-US" sz="800" b="1" u="sng" dirty="0"/>
          </a:p>
          <a:p>
            <a:pPr>
              <a:buClr>
                <a:schemeClr val="tx1"/>
              </a:buClr>
              <a:buFont typeface="Wingdings" pitchFamily="2" charset="2"/>
              <a:buChar char="q"/>
            </a:pPr>
            <a:r>
              <a:rPr lang="en-US" sz="800" b="1" u="sng" dirty="0"/>
              <a:t>			</a:t>
            </a:r>
          </a:p>
          <a:p>
            <a:pPr>
              <a:buClr>
                <a:srgbClr val="3333CC"/>
              </a:buClr>
              <a:buFont typeface="Wingdings" pitchFamily="2" charset="2"/>
              <a:buChar char="q"/>
            </a:pPr>
            <a:endParaRPr lang="en-US" sz="800" b="1" u="sng" dirty="0"/>
          </a:p>
          <a:p>
            <a:pPr>
              <a:buClr>
                <a:schemeClr val="tx1"/>
              </a:buClr>
              <a:buFont typeface="Wingdings" pitchFamily="2" charset="2"/>
              <a:buChar char="q"/>
            </a:pPr>
            <a:r>
              <a:rPr lang="en-US" sz="800" b="1" u="sng" dirty="0"/>
              <a:t>			</a:t>
            </a:r>
          </a:p>
          <a:p>
            <a:pPr>
              <a:buClr>
                <a:srgbClr val="3333CC"/>
              </a:buClr>
              <a:buFont typeface="Wingdings" pitchFamily="2" charset="2"/>
              <a:buChar char="q"/>
            </a:pPr>
            <a:endParaRPr lang="en-US" sz="800" b="1" u="sng" dirty="0"/>
          </a:p>
          <a:p>
            <a:pPr>
              <a:buClr>
                <a:schemeClr val="tx1"/>
              </a:buClr>
              <a:buFont typeface="Wingdings" pitchFamily="2" charset="2"/>
              <a:buChar char="q"/>
            </a:pPr>
            <a:r>
              <a:rPr lang="en-US" sz="800" b="1" u="sng" dirty="0"/>
              <a:t>			</a:t>
            </a:r>
          </a:p>
          <a:p>
            <a:pPr>
              <a:buClr>
                <a:srgbClr val="3333CC"/>
              </a:buClr>
              <a:buFont typeface="Wingdings" pitchFamily="2" charset="2"/>
              <a:buChar char="q"/>
            </a:pPr>
            <a:endParaRPr lang="en-US" sz="800" b="1" u="sng" dirty="0"/>
          </a:p>
          <a:p>
            <a:pPr>
              <a:buClr>
                <a:schemeClr val="tx1"/>
              </a:buClr>
              <a:buFont typeface="Wingdings" pitchFamily="2" charset="2"/>
              <a:buChar char="q"/>
            </a:pPr>
            <a:r>
              <a:rPr lang="en-US" sz="800" b="1" u="sng" dirty="0"/>
              <a:t>			</a:t>
            </a:r>
          </a:p>
          <a:p>
            <a:pPr>
              <a:buClr>
                <a:srgbClr val="3333CC"/>
              </a:buClr>
              <a:buFont typeface="Wingdings" pitchFamily="2" charset="2"/>
              <a:buChar char="q"/>
            </a:pPr>
            <a:endParaRPr lang="en-US" sz="800" b="1" u="sng" dirty="0"/>
          </a:p>
          <a:p>
            <a:pPr>
              <a:buClr>
                <a:schemeClr val="tx1"/>
              </a:buClr>
              <a:buFont typeface="Wingdings" pitchFamily="2" charset="2"/>
              <a:buChar char="q"/>
            </a:pPr>
            <a:r>
              <a:rPr lang="en-US" sz="800" b="1" u="sng" dirty="0"/>
              <a:t>			</a:t>
            </a:r>
          </a:p>
          <a:p>
            <a:pPr>
              <a:buClr>
                <a:srgbClr val="3333CC"/>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rgbClr val="3333CC"/>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rgbClr val="3333CC"/>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rgbClr val="3333CC"/>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rgbClr val="3333CC"/>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rgbClr val="3333CC"/>
              </a:buClr>
              <a:buFont typeface="Wingdings" pitchFamily="2" charset="2"/>
              <a:buChar char="q"/>
            </a:pPr>
            <a:endParaRPr lang="en-US" sz="800" b="1" u="sng"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566177E7-A991-49D8-AC34-C7FE3CF11749}" type="slidenum">
              <a:rPr lang="en-US" smtClean="0"/>
              <a:pPr/>
              <a:t>23</a:t>
            </a:fld>
            <a:endParaRPr lang="en-US" smtClean="0"/>
          </a:p>
        </p:txBody>
      </p:sp>
      <p:sp>
        <p:nvSpPr>
          <p:cNvPr id="37891" name="Rectangle 2"/>
          <p:cNvSpPr>
            <a:spLocks noGrp="1" noChangeArrowheads="1"/>
          </p:cNvSpPr>
          <p:nvPr>
            <p:ph type="body" idx="1"/>
          </p:nvPr>
        </p:nvSpPr>
        <p:spPr bwMode="auto">
          <a:xfrm>
            <a:off x="76200" y="990600"/>
            <a:ext cx="3262313" cy="78486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Clr>
                <a:schemeClr val="tx1"/>
              </a:buClr>
              <a:buSzTx/>
              <a:buFont typeface="Wingdings" pitchFamily="2" charset="2"/>
              <a:buChar char="q"/>
            </a:pPr>
            <a:r>
              <a:rPr lang="en-US" sz="800" b="1" dirty="0" smtClean="0">
                <a:solidFill>
                  <a:srgbClr val="3333CC"/>
                </a:solidFill>
              </a:rPr>
              <a:t>  </a:t>
            </a:r>
            <a:r>
              <a:rPr lang="en-US" sz="800" b="1" dirty="0" smtClean="0"/>
              <a:t>Make sure a member of the household monitors weather </a:t>
            </a:r>
          </a:p>
          <a:p>
            <a:pPr marL="0" indent="0" eaLnBrk="1" hangingPunct="1">
              <a:lnSpc>
                <a:spcPct val="80000"/>
              </a:lnSpc>
              <a:buClr>
                <a:schemeClr val="tx1"/>
              </a:buClr>
              <a:buSzTx/>
              <a:buFont typeface="Wingdings" pitchFamily="2" charset="2"/>
              <a:buNone/>
            </a:pPr>
            <a:r>
              <a:rPr lang="en-US" sz="800" b="1" dirty="0" smtClean="0"/>
              <a:t>     reports daily.</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Monitor TV and radio media for county and state </a:t>
            </a:r>
          </a:p>
          <a:p>
            <a:pPr marL="0" indent="0" eaLnBrk="1" hangingPunct="1">
              <a:lnSpc>
                <a:spcPct val="80000"/>
              </a:lnSpc>
              <a:buClr>
                <a:schemeClr val="tx1"/>
              </a:buClr>
              <a:buSzTx/>
              <a:buFont typeface="Wingdings" pitchFamily="2" charset="2"/>
              <a:buNone/>
            </a:pPr>
            <a:r>
              <a:rPr lang="en-US" sz="800" b="1" dirty="0" smtClean="0"/>
              <a:t>     instructions.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Initiate communications plan to relay messages to friends </a:t>
            </a:r>
          </a:p>
          <a:p>
            <a:pPr marL="0" indent="0" eaLnBrk="1" hangingPunct="1">
              <a:lnSpc>
                <a:spcPct val="80000"/>
              </a:lnSpc>
              <a:buClr>
                <a:schemeClr val="tx1"/>
              </a:buClr>
              <a:buSzTx/>
              <a:buFont typeface="Wingdings" pitchFamily="2" charset="2"/>
              <a:buNone/>
            </a:pPr>
            <a:r>
              <a:rPr lang="en-US" sz="800" b="1" dirty="0" smtClean="0"/>
              <a:t>     and family on where you are, how you are doing.</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Initiate your hurricane survival plan.</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Final inventory of hurricane and evacuation kit supplies </a:t>
            </a:r>
          </a:p>
          <a:p>
            <a:pPr marL="0" indent="0" eaLnBrk="1" hangingPunct="1">
              <a:lnSpc>
                <a:spcPct val="80000"/>
              </a:lnSpc>
              <a:buClr>
                <a:schemeClr val="tx1"/>
              </a:buClr>
              <a:buSzTx/>
              <a:buFont typeface="Wingdings" pitchFamily="2" charset="2"/>
              <a:buNone/>
            </a:pPr>
            <a:r>
              <a:rPr lang="en-US" sz="800" b="1" dirty="0" smtClean="0"/>
              <a:t>     </a:t>
            </a:r>
            <a:r>
              <a:rPr lang="en-US" sz="800" b="1" i="1" dirty="0" smtClean="0"/>
              <a:t>(See pages 39-41).</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Purchase last minute supplies for hurricane and evacuation </a:t>
            </a:r>
          </a:p>
          <a:p>
            <a:pPr marL="0" indent="0" eaLnBrk="1" hangingPunct="1">
              <a:lnSpc>
                <a:spcPct val="80000"/>
              </a:lnSpc>
              <a:buClr>
                <a:schemeClr val="tx1"/>
              </a:buClr>
              <a:buSzTx/>
              <a:buFont typeface="Wingdings" pitchFamily="2" charset="2"/>
              <a:buNone/>
            </a:pPr>
            <a:r>
              <a:rPr lang="en-US" sz="800" b="1" dirty="0" smtClean="0"/>
              <a:t>     kits.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spcBef>
                <a:spcPct val="30000"/>
              </a:spcBef>
              <a:buClr>
                <a:schemeClr val="tx1"/>
              </a:buClr>
              <a:buSzTx/>
              <a:buFont typeface="Wingdings" pitchFamily="2" charset="2"/>
              <a:buChar char="q"/>
            </a:pPr>
            <a:r>
              <a:rPr lang="en-US" sz="800" b="1" dirty="0" smtClean="0"/>
              <a:t>  Finalize and warn others of your evacuation plan.</a:t>
            </a:r>
          </a:p>
          <a:p>
            <a:pPr marL="0" indent="0" eaLnBrk="1" hangingPunct="1">
              <a:lnSpc>
                <a:spcPct val="80000"/>
              </a:lnSpc>
              <a:spcBef>
                <a:spcPct val="30000"/>
              </a:spcBef>
              <a:buClr>
                <a:schemeClr val="tx1"/>
              </a:buClr>
              <a:buSzTx/>
              <a:buFont typeface="Wingdings" pitchFamily="2" charset="2"/>
              <a:buChar char="q"/>
            </a:pPr>
            <a:endParaRPr lang="en-US" sz="800" b="1" dirty="0" smtClean="0"/>
          </a:p>
          <a:p>
            <a:pPr marL="0" indent="0" eaLnBrk="1" hangingPunct="1">
              <a:lnSpc>
                <a:spcPct val="80000"/>
              </a:lnSpc>
              <a:spcBef>
                <a:spcPct val="30000"/>
              </a:spcBef>
              <a:buClr>
                <a:schemeClr val="tx1"/>
              </a:buClr>
              <a:buSzTx/>
              <a:buFont typeface="Wingdings" pitchFamily="2" charset="2"/>
              <a:buChar char="q"/>
            </a:pPr>
            <a:r>
              <a:rPr lang="en-US" sz="800" b="1" dirty="0" smtClean="0"/>
              <a:t>  Map and practice two evacuation routes.</a:t>
            </a:r>
          </a:p>
          <a:p>
            <a:pPr marL="0" indent="0" eaLnBrk="1" hangingPunct="1">
              <a:lnSpc>
                <a:spcPct val="80000"/>
              </a:lnSpc>
              <a:spcBef>
                <a:spcPct val="30000"/>
              </a:spcBef>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Ensure all vehicles have full fuel tanks.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Ensure any final vehicle repairs are completed.</a:t>
            </a:r>
          </a:p>
          <a:p>
            <a:pPr marL="0" indent="0" eaLnBrk="1" hangingPunct="1">
              <a:lnSpc>
                <a:spcPct val="80000"/>
              </a:lnSpc>
              <a:buClr>
                <a:schemeClr val="tx1"/>
              </a:buClr>
              <a:buSzTx/>
              <a:buFont typeface="Wingdings" pitchFamily="2" charset="2"/>
              <a:buNone/>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Ensure generators are full of fuel.</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Turn up refrigerator to maximum cold and keep closed.</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Make as much ice as possible for use in coolers or </a:t>
            </a:r>
          </a:p>
          <a:p>
            <a:pPr marL="0" indent="0" eaLnBrk="1" hangingPunct="1">
              <a:lnSpc>
                <a:spcPct val="80000"/>
              </a:lnSpc>
              <a:buClr>
                <a:schemeClr val="tx1"/>
              </a:buClr>
              <a:buSzTx/>
              <a:buFont typeface="Wingdings" pitchFamily="2" charset="2"/>
              <a:buNone/>
            </a:pPr>
            <a:r>
              <a:rPr lang="en-US" sz="800" b="1" dirty="0" smtClean="0"/>
              <a:t>     purchase ice and store in freezer until needed.</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Stage and prepare coolers.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Fill bathtub and large containers with water.</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Store lawn furniture, garbage cans, and other loose yard </a:t>
            </a:r>
          </a:p>
          <a:p>
            <a:pPr marL="0" indent="0" eaLnBrk="1" hangingPunct="1">
              <a:lnSpc>
                <a:spcPct val="80000"/>
              </a:lnSpc>
              <a:buClr>
                <a:schemeClr val="tx1"/>
              </a:buClr>
              <a:buSzTx/>
              <a:buFont typeface="Wingdings" pitchFamily="2" charset="2"/>
              <a:buNone/>
            </a:pPr>
            <a:r>
              <a:rPr lang="en-US" sz="800" b="1" dirty="0" smtClean="0"/>
              <a:t>     and home objects.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Ensure all  rechargeable power tools are charged and ready </a:t>
            </a:r>
          </a:p>
          <a:p>
            <a:pPr marL="0" indent="0" eaLnBrk="1" hangingPunct="1">
              <a:lnSpc>
                <a:spcPct val="80000"/>
              </a:lnSpc>
              <a:buClr>
                <a:schemeClr val="tx1"/>
              </a:buClr>
              <a:buSzTx/>
              <a:buFont typeface="Wingdings" pitchFamily="2" charset="2"/>
              <a:buNone/>
            </a:pPr>
            <a:r>
              <a:rPr lang="en-US" sz="800" b="1" dirty="0" smtClean="0"/>
              <a:t>      for use.</a:t>
            </a:r>
          </a:p>
          <a:p>
            <a:pPr marL="0" indent="0" eaLnBrk="1" hangingPunct="1">
              <a:lnSpc>
                <a:spcPct val="80000"/>
              </a:lnSpc>
              <a:buClr>
                <a:schemeClr val="tx1"/>
              </a:buClr>
              <a:buSzTx/>
              <a:buFont typeface="Wingdings" pitchFamily="2" charset="2"/>
              <a:buNone/>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Ensure power tools are full of fuel.</a:t>
            </a:r>
          </a:p>
          <a:p>
            <a:pPr marL="0" indent="0" eaLnBrk="1" hangingPunct="1">
              <a:lnSpc>
                <a:spcPct val="80000"/>
              </a:lnSpc>
              <a:buClr>
                <a:schemeClr val="tx1"/>
              </a:buClr>
              <a:buSzTx/>
              <a:buFont typeface="Wingdings" pitchFamily="2" charset="2"/>
              <a:buNone/>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Shutter all windows and doors.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Turn off pool pump and vacuums.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Ensure irrigation systems are turned off.</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Prepare, store, or secure boat.</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Turn off utilities if told to do so by authorities.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Turn off propane tanks.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Unplug small appliances.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Prepare and execute your plan of action for your pets.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Fill prescriptions.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Dialysis patients prepare for treatment.</a:t>
            </a:r>
          </a:p>
        </p:txBody>
      </p:sp>
      <p:sp>
        <p:nvSpPr>
          <p:cNvPr id="37892" name="Rectangle 3"/>
          <p:cNvSpPr>
            <a:spLocks noChangeArrowheads="1"/>
          </p:cNvSpPr>
          <p:nvPr/>
        </p:nvSpPr>
        <p:spPr bwMode="auto">
          <a:xfrm>
            <a:off x="1101725" y="228600"/>
            <a:ext cx="4654550" cy="641350"/>
          </a:xfrm>
          <a:prstGeom prst="rect">
            <a:avLst/>
          </a:prstGeom>
          <a:noFill/>
          <a:ln w="9525">
            <a:noFill/>
            <a:miter lim="800000"/>
            <a:headEnd/>
            <a:tailEnd/>
          </a:ln>
        </p:spPr>
        <p:txBody>
          <a:bodyPr wrap="none">
            <a:spAutoFit/>
          </a:bodyPr>
          <a:lstStyle/>
          <a:p>
            <a:pPr algn="ctr" eaLnBrk="0" hangingPunct="0"/>
            <a:r>
              <a:rPr lang="en-US" b="1"/>
              <a:t>HURRICANE PREPARATION CHECKLIST</a:t>
            </a:r>
          </a:p>
          <a:p>
            <a:pPr algn="ctr" eaLnBrk="0" hangingPunct="0"/>
            <a:r>
              <a:rPr lang="en-US" b="1"/>
              <a:t>DURING APPROACH</a:t>
            </a:r>
          </a:p>
        </p:txBody>
      </p:sp>
      <p:sp>
        <p:nvSpPr>
          <p:cNvPr id="37893" name="Rectangle 4"/>
          <p:cNvSpPr>
            <a:spLocks noChangeArrowheads="1"/>
          </p:cNvSpPr>
          <p:nvPr/>
        </p:nvSpPr>
        <p:spPr bwMode="auto">
          <a:xfrm>
            <a:off x="3519488" y="990600"/>
            <a:ext cx="3262312" cy="7848600"/>
          </a:xfrm>
          <a:prstGeom prst="rect">
            <a:avLst/>
          </a:prstGeom>
          <a:solidFill>
            <a:srgbClr val="FFFFFF"/>
          </a:solidFill>
          <a:ln w="9525">
            <a:noFill/>
            <a:miter lim="800000"/>
            <a:headEnd/>
            <a:tailEnd/>
          </a:ln>
        </p:spPr>
        <p:txBody>
          <a:bodyPr/>
          <a:lstStyle/>
          <a:p>
            <a:pPr>
              <a:spcBef>
                <a:spcPct val="20000"/>
              </a:spcBef>
              <a:buClr>
                <a:schemeClr val="tx1"/>
              </a:buClr>
              <a:buFont typeface="Wingdings" pitchFamily="2" charset="2"/>
              <a:buChar char="q"/>
            </a:pPr>
            <a:r>
              <a:rPr lang="en-US" sz="800" b="1" dirty="0">
                <a:solidFill>
                  <a:srgbClr val="3333CC"/>
                </a:solidFill>
              </a:rPr>
              <a:t>  </a:t>
            </a:r>
            <a:r>
              <a:rPr lang="en-US" sz="800" b="1" dirty="0"/>
              <a:t>Obtain cash (a few hundred dollars).</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Pack evacuation kit supplies.</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Ensure vehicles are parked facing the direction you would </a:t>
            </a:r>
          </a:p>
          <a:p>
            <a:pPr>
              <a:spcBef>
                <a:spcPct val="20000"/>
              </a:spcBef>
              <a:buClr>
                <a:schemeClr val="tx1"/>
              </a:buClr>
              <a:buFont typeface="Wingdings" pitchFamily="2" charset="2"/>
              <a:buNone/>
            </a:pPr>
            <a:r>
              <a:rPr lang="en-US" sz="800" b="1" dirty="0"/>
              <a:t>     travel to leave your residence.</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Prepare and stage to evacuate.</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Evacuate upon orders from authorized officials.</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None/>
            </a:pPr>
            <a:endParaRPr lang="en-US" sz="800" b="1" dirty="0">
              <a:solidFill>
                <a:srgbClr val="3333CC"/>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313008EA-857E-4A67-8F13-473A93F22251}" type="slidenum">
              <a:rPr lang="en-US" smtClean="0"/>
              <a:pPr/>
              <a:t>24</a:t>
            </a:fld>
            <a:endParaRPr lang="en-US" smtClean="0"/>
          </a:p>
        </p:txBody>
      </p:sp>
      <p:sp>
        <p:nvSpPr>
          <p:cNvPr id="38915" name="Rectangle 3"/>
          <p:cNvSpPr>
            <a:spLocks noChangeArrowheads="1"/>
          </p:cNvSpPr>
          <p:nvPr/>
        </p:nvSpPr>
        <p:spPr bwMode="auto">
          <a:xfrm>
            <a:off x="1069975" y="228600"/>
            <a:ext cx="4718050" cy="641350"/>
          </a:xfrm>
          <a:prstGeom prst="rect">
            <a:avLst/>
          </a:prstGeom>
          <a:noFill/>
          <a:ln w="9525">
            <a:noFill/>
            <a:miter lim="800000"/>
            <a:headEnd/>
            <a:tailEnd/>
          </a:ln>
        </p:spPr>
        <p:txBody>
          <a:bodyPr wrap="none">
            <a:spAutoFit/>
          </a:bodyPr>
          <a:lstStyle/>
          <a:p>
            <a:pPr algn="ctr" eaLnBrk="0" hangingPunct="0"/>
            <a:r>
              <a:rPr lang="en-US" b="1"/>
              <a:t>HURRICANE PREPARATION CHECKLIST </a:t>
            </a:r>
          </a:p>
          <a:p>
            <a:pPr algn="ctr" eaLnBrk="0" hangingPunct="0"/>
            <a:r>
              <a:rPr lang="en-US" b="1"/>
              <a:t>DURING HURRICANE</a:t>
            </a:r>
          </a:p>
        </p:txBody>
      </p:sp>
      <p:sp>
        <p:nvSpPr>
          <p:cNvPr id="38916" name="Rectangle 5"/>
          <p:cNvSpPr>
            <a:spLocks noChangeArrowheads="1"/>
          </p:cNvSpPr>
          <p:nvPr/>
        </p:nvSpPr>
        <p:spPr bwMode="auto">
          <a:xfrm>
            <a:off x="76200" y="990600"/>
            <a:ext cx="3251200" cy="7735888"/>
          </a:xfrm>
          <a:prstGeom prst="rect">
            <a:avLst/>
          </a:prstGeom>
          <a:noFill/>
          <a:ln w="9525">
            <a:noFill/>
            <a:miter lim="800000"/>
            <a:headEnd/>
            <a:tailEnd/>
          </a:ln>
        </p:spPr>
        <p:txBody>
          <a:bodyPr>
            <a:spAutoFit/>
          </a:bodyPr>
          <a:lstStyle/>
          <a:p>
            <a:pPr>
              <a:lnSpc>
                <a:spcPct val="90000"/>
              </a:lnSpc>
              <a:spcBef>
                <a:spcPct val="20000"/>
              </a:spcBef>
              <a:buClr>
                <a:schemeClr val="tx1"/>
              </a:buClr>
              <a:buFont typeface="Wingdings" pitchFamily="2" charset="2"/>
              <a:buChar char="q"/>
            </a:pPr>
            <a:r>
              <a:rPr lang="en-US" sz="800" b="1" dirty="0">
                <a:solidFill>
                  <a:srgbClr val="3333CC"/>
                </a:solidFill>
              </a:rPr>
              <a:t>  </a:t>
            </a:r>
            <a:r>
              <a:rPr lang="en-US" sz="800" b="1" dirty="0"/>
              <a:t>Stay indoors at all times.</a:t>
            </a:r>
          </a:p>
          <a:p>
            <a:pPr>
              <a:lnSpc>
                <a:spcPct val="90000"/>
              </a:lnSpc>
              <a:spcBef>
                <a:spcPct val="20000"/>
              </a:spcBef>
              <a:buFont typeface="Wingdings" pitchFamily="2" charset="2"/>
              <a:buChar char="q"/>
            </a:pPr>
            <a:endParaRPr lang="en-US" sz="800" b="1" dirty="0"/>
          </a:p>
          <a:p>
            <a:pPr>
              <a:lnSpc>
                <a:spcPct val="90000"/>
              </a:lnSpc>
              <a:spcBef>
                <a:spcPct val="20000"/>
              </a:spcBef>
              <a:buFont typeface="Wingdings" pitchFamily="2" charset="2"/>
              <a:buChar char="q"/>
            </a:pPr>
            <a:r>
              <a:rPr lang="en-US" sz="800" b="1" dirty="0"/>
              <a:t>  Stay indoors until given the “all clear” signal or other </a:t>
            </a:r>
          </a:p>
          <a:p>
            <a:pPr>
              <a:lnSpc>
                <a:spcPct val="90000"/>
              </a:lnSpc>
              <a:spcBef>
                <a:spcPct val="20000"/>
              </a:spcBef>
              <a:buFont typeface="Wingdings" pitchFamily="2" charset="2"/>
              <a:buNone/>
            </a:pPr>
            <a:r>
              <a:rPr lang="en-US" sz="800" b="1" dirty="0"/>
              <a:t>      instructions by authorized personnel.</a:t>
            </a:r>
          </a:p>
          <a:p>
            <a:pPr>
              <a:lnSpc>
                <a:spcPct val="90000"/>
              </a:lnSpc>
              <a:spcBef>
                <a:spcPct val="20000"/>
              </a:spcBef>
              <a:buFont typeface="Wingdings" pitchFamily="2" charset="2"/>
              <a:buChar char="q"/>
            </a:pPr>
            <a:endParaRPr lang="en-US" sz="800" b="1" dirty="0"/>
          </a:p>
          <a:p>
            <a:pPr>
              <a:lnSpc>
                <a:spcPct val="90000"/>
              </a:lnSpc>
              <a:spcBef>
                <a:spcPct val="20000"/>
              </a:spcBef>
              <a:buFont typeface="Wingdings" pitchFamily="2" charset="2"/>
              <a:buChar char="q"/>
            </a:pPr>
            <a:r>
              <a:rPr lang="en-US" sz="800" b="1" dirty="0"/>
              <a:t>  Take refuge if outside or traveling.</a:t>
            </a:r>
          </a:p>
          <a:p>
            <a:pPr>
              <a:buFont typeface="Wingdings" pitchFamily="2" charset="2"/>
              <a:buChar char="q"/>
            </a:pPr>
            <a:endParaRPr lang="en-US" sz="800" b="1" dirty="0"/>
          </a:p>
          <a:p>
            <a:pPr>
              <a:buFont typeface="Wingdings" pitchFamily="2" charset="2"/>
              <a:buChar char="q"/>
            </a:pPr>
            <a:r>
              <a:rPr lang="en-US" sz="800" b="1" dirty="0"/>
              <a:t>  Do not stay in cars.</a:t>
            </a:r>
          </a:p>
          <a:p>
            <a:pPr>
              <a:lnSpc>
                <a:spcPct val="90000"/>
              </a:lnSpc>
              <a:spcBef>
                <a:spcPct val="20000"/>
              </a:spcBef>
              <a:buFont typeface="Wingdings" pitchFamily="2" charset="2"/>
              <a:buChar char="q"/>
            </a:pPr>
            <a:endParaRPr lang="en-US" sz="800" b="1" dirty="0"/>
          </a:p>
          <a:p>
            <a:pPr>
              <a:buFont typeface="Wingdings" pitchFamily="2" charset="2"/>
              <a:buChar char="q"/>
            </a:pPr>
            <a:r>
              <a:rPr lang="en-US" sz="800" b="1" dirty="0"/>
              <a:t>  Monitor radio or TV for emergency updates and </a:t>
            </a:r>
          </a:p>
          <a:p>
            <a:pPr>
              <a:buFont typeface="Wingdings" pitchFamily="2" charset="2"/>
              <a:buNone/>
            </a:pPr>
            <a:r>
              <a:rPr lang="en-US" sz="800" b="1" dirty="0"/>
              <a:t>      instructions.</a:t>
            </a:r>
          </a:p>
          <a:p>
            <a:pPr>
              <a:lnSpc>
                <a:spcPct val="90000"/>
              </a:lnSpc>
              <a:spcBef>
                <a:spcPct val="20000"/>
              </a:spcBef>
              <a:buFont typeface="Wingdings" pitchFamily="2" charset="2"/>
              <a:buChar char="q"/>
            </a:pPr>
            <a:endParaRPr lang="en-US" sz="800" b="1" dirty="0"/>
          </a:p>
          <a:p>
            <a:pPr>
              <a:buFont typeface="Wingdings" pitchFamily="2" charset="2"/>
              <a:buChar char="q"/>
            </a:pPr>
            <a:r>
              <a:rPr lang="en-US" sz="800" b="1" dirty="0"/>
              <a:t>  Protect yourself inside your house by staying low and in the </a:t>
            </a:r>
          </a:p>
          <a:p>
            <a:pPr>
              <a:buFont typeface="Wingdings" pitchFamily="2" charset="2"/>
              <a:buNone/>
            </a:pPr>
            <a:r>
              <a:rPr lang="en-US" sz="800" b="1" dirty="0"/>
              <a:t>     center of the house or in a strong room.</a:t>
            </a:r>
          </a:p>
          <a:p>
            <a:pPr>
              <a:buFont typeface="Wingdings" pitchFamily="2" charset="2"/>
              <a:buChar char="q"/>
            </a:pPr>
            <a:endParaRPr lang="en-US" sz="800" b="1" dirty="0"/>
          </a:p>
          <a:p>
            <a:pPr>
              <a:buFont typeface="Wingdings" pitchFamily="2" charset="2"/>
              <a:buChar char="q"/>
            </a:pPr>
            <a:r>
              <a:rPr lang="en-US" sz="800" b="1" dirty="0"/>
              <a:t>  Remain on first floor of house if possible.</a:t>
            </a:r>
          </a:p>
          <a:p>
            <a:pPr>
              <a:buFont typeface="Wingdings" pitchFamily="2" charset="2"/>
              <a:buChar char="q"/>
            </a:pPr>
            <a:endParaRPr lang="en-US" sz="800" b="1" dirty="0"/>
          </a:p>
          <a:p>
            <a:pPr>
              <a:buFont typeface="Wingdings" pitchFamily="2" charset="2"/>
              <a:buChar char="q"/>
            </a:pPr>
            <a:r>
              <a:rPr lang="en-US" sz="800" b="1" dirty="0"/>
              <a:t>  Stay away from windows and doors.</a:t>
            </a:r>
          </a:p>
          <a:p>
            <a:pPr>
              <a:buFont typeface="Wingdings" pitchFamily="2" charset="2"/>
              <a:buChar char="q"/>
            </a:pPr>
            <a:endParaRPr lang="en-US" sz="800" b="1" dirty="0"/>
          </a:p>
          <a:p>
            <a:pPr>
              <a:buFont typeface="Wingdings" pitchFamily="2" charset="2"/>
              <a:buChar char="q"/>
            </a:pPr>
            <a:r>
              <a:rPr lang="en-US" sz="800" b="1" dirty="0"/>
              <a:t>  Go indoors to your designated shelter-in-place room/area. </a:t>
            </a:r>
          </a:p>
          <a:p>
            <a:pPr>
              <a:buFont typeface="Wingdings" pitchFamily="2" charset="2"/>
              <a:buChar char="q"/>
            </a:pPr>
            <a:endParaRPr lang="en-US" sz="800" b="1" dirty="0"/>
          </a:p>
          <a:p>
            <a:pPr>
              <a:buFont typeface="Wingdings" pitchFamily="2" charset="2"/>
              <a:buChar char="q"/>
            </a:pPr>
            <a:r>
              <a:rPr lang="en-US" sz="800" b="1" dirty="0"/>
              <a:t>  Close and lock all windows.</a:t>
            </a:r>
          </a:p>
          <a:p>
            <a:pPr>
              <a:buFont typeface="Wingdings" pitchFamily="2" charset="2"/>
              <a:buChar char="q"/>
            </a:pPr>
            <a:endParaRPr lang="en-US" sz="800" b="1" dirty="0"/>
          </a:p>
          <a:p>
            <a:pPr>
              <a:buFont typeface="Wingdings" pitchFamily="2" charset="2"/>
              <a:buChar char="q"/>
            </a:pPr>
            <a:r>
              <a:rPr lang="en-US" sz="800" b="1" dirty="0"/>
              <a:t>  Close, lock, and brace all exterior doors.</a:t>
            </a:r>
          </a:p>
          <a:p>
            <a:pPr>
              <a:buFont typeface="Wingdings" pitchFamily="2" charset="2"/>
              <a:buChar char="q"/>
            </a:pPr>
            <a:endParaRPr lang="en-US" sz="800" b="1" dirty="0"/>
          </a:p>
          <a:p>
            <a:pPr>
              <a:buFont typeface="Wingdings" pitchFamily="2" charset="2"/>
              <a:buChar char="q"/>
            </a:pPr>
            <a:r>
              <a:rPr lang="en-US" sz="800" b="1" dirty="0"/>
              <a:t>  Close all interior doors.</a:t>
            </a:r>
          </a:p>
          <a:p>
            <a:pPr>
              <a:buFont typeface="Wingdings" pitchFamily="2" charset="2"/>
              <a:buChar char="q"/>
            </a:pPr>
            <a:endParaRPr lang="en-US" sz="800" b="1" dirty="0"/>
          </a:p>
          <a:p>
            <a:pPr>
              <a:buFont typeface="Wingdings" pitchFamily="2" charset="2"/>
              <a:buChar char="q"/>
            </a:pPr>
            <a:r>
              <a:rPr lang="en-US" sz="800" b="1" dirty="0"/>
              <a:t>  Close all vents.</a:t>
            </a:r>
          </a:p>
          <a:p>
            <a:pPr>
              <a:buFont typeface="Wingdings" pitchFamily="2" charset="2"/>
              <a:buChar char="q"/>
            </a:pPr>
            <a:endParaRPr lang="en-US" sz="800" b="1" dirty="0"/>
          </a:p>
          <a:p>
            <a:pPr>
              <a:buFont typeface="Wingdings" pitchFamily="2" charset="2"/>
              <a:buChar char="q"/>
            </a:pPr>
            <a:r>
              <a:rPr lang="en-US" sz="800" b="1" dirty="0"/>
              <a:t>  Turn off gas and propane.</a:t>
            </a:r>
          </a:p>
          <a:p>
            <a:pPr>
              <a:buFont typeface="Wingdings" pitchFamily="2" charset="2"/>
              <a:buChar char="q"/>
            </a:pPr>
            <a:endParaRPr lang="en-US" sz="800" b="1" dirty="0"/>
          </a:p>
          <a:p>
            <a:pPr>
              <a:buFont typeface="Wingdings" pitchFamily="2" charset="2"/>
              <a:buChar char="q"/>
            </a:pPr>
            <a:r>
              <a:rPr lang="en-US" sz="800" b="1" dirty="0"/>
              <a:t>  Turn off electricity.</a:t>
            </a:r>
          </a:p>
          <a:p>
            <a:pPr>
              <a:buFont typeface="Wingdings" pitchFamily="2" charset="2"/>
              <a:buChar char="q"/>
            </a:pPr>
            <a:endParaRPr lang="en-US" sz="800" b="1" dirty="0"/>
          </a:p>
          <a:p>
            <a:pPr>
              <a:buFont typeface="Wingdings" pitchFamily="2" charset="2"/>
              <a:buChar char="q"/>
            </a:pPr>
            <a:r>
              <a:rPr lang="en-US" sz="800" b="1" dirty="0"/>
              <a:t>  Use flashlights and lanterns if light is required.</a:t>
            </a:r>
          </a:p>
          <a:p>
            <a:pPr>
              <a:buFont typeface="Wingdings" pitchFamily="2" charset="2"/>
              <a:buChar char="q"/>
            </a:pPr>
            <a:endParaRPr lang="en-US" sz="800" b="1" dirty="0"/>
          </a:p>
          <a:p>
            <a:pPr>
              <a:buFont typeface="Wingdings" pitchFamily="2" charset="2"/>
              <a:buChar char="q"/>
            </a:pPr>
            <a:r>
              <a:rPr lang="en-US" sz="800" b="1" dirty="0"/>
              <a:t>  Turn off water.</a:t>
            </a:r>
          </a:p>
          <a:p>
            <a:pPr>
              <a:buFont typeface="Wingdings" pitchFamily="2" charset="2"/>
              <a:buChar char="q"/>
            </a:pPr>
            <a:endParaRPr lang="en-US" sz="800" b="1" dirty="0"/>
          </a:p>
          <a:p>
            <a:pPr>
              <a:buFont typeface="Wingdings" pitchFamily="2" charset="2"/>
              <a:buChar char="q"/>
            </a:pPr>
            <a:r>
              <a:rPr lang="en-US" sz="800" b="1" dirty="0"/>
              <a:t>  Make sure family members and pets are with you and stay       </a:t>
            </a:r>
          </a:p>
          <a:p>
            <a:pPr>
              <a:buFont typeface="Wingdings" pitchFamily="2" charset="2"/>
              <a:buNone/>
            </a:pPr>
            <a:r>
              <a:rPr lang="en-US" sz="800" b="1" dirty="0"/>
              <a:t>      with you.</a:t>
            </a:r>
          </a:p>
          <a:p>
            <a:pPr>
              <a:buFont typeface="Wingdings" pitchFamily="2" charset="2"/>
              <a:buChar char="q"/>
            </a:pPr>
            <a:endParaRPr lang="en-US" sz="800" b="1" dirty="0"/>
          </a:p>
          <a:p>
            <a:pPr>
              <a:buFont typeface="Wingdings" pitchFamily="2" charset="2"/>
              <a:buChar char="q"/>
            </a:pPr>
            <a:r>
              <a:rPr lang="en-US" sz="800" b="1" dirty="0"/>
              <a:t>  Ensure your hurricane survival kit is as close to you as </a:t>
            </a:r>
          </a:p>
          <a:p>
            <a:pPr>
              <a:buFont typeface="Wingdings" pitchFamily="2" charset="2"/>
              <a:buNone/>
            </a:pPr>
            <a:r>
              <a:rPr lang="en-US" sz="800" b="1" dirty="0"/>
              <a:t>     possible.</a:t>
            </a:r>
          </a:p>
          <a:p>
            <a:pPr>
              <a:buFont typeface="Wingdings" pitchFamily="2" charset="2"/>
              <a:buChar char="q"/>
            </a:pPr>
            <a:endParaRPr lang="en-US" sz="800" b="1" dirty="0"/>
          </a:p>
          <a:p>
            <a:pPr>
              <a:buFont typeface="Wingdings" pitchFamily="2" charset="2"/>
              <a:buChar char="q"/>
            </a:pPr>
            <a:r>
              <a:rPr lang="en-US" sz="800" b="1" dirty="0"/>
              <a:t>  Avoid using the telephone unless necessary.</a:t>
            </a:r>
          </a:p>
          <a:p>
            <a:pPr>
              <a:buFont typeface="Wingdings" pitchFamily="2" charset="2"/>
              <a:buChar char="q"/>
            </a:pPr>
            <a:endParaRPr lang="en-US" sz="800" b="1" dirty="0"/>
          </a:p>
          <a:p>
            <a:pPr>
              <a:buFont typeface="Wingdings" pitchFamily="2" charset="2"/>
              <a:buChar char="q"/>
            </a:pPr>
            <a:r>
              <a:rPr lang="en-US" sz="800" b="1" dirty="0"/>
              <a:t>  Call 911 only for emergencies.</a:t>
            </a:r>
          </a:p>
          <a:p>
            <a:pPr>
              <a:buFont typeface="Wingdings" pitchFamily="2" charset="2"/>
              <a:buChar char="q"/>
            </a:pPr>
            <a:endParaRPr lang="en-US" sz="800" b="1" dirty="0"/>
          </a:p>
          <a:p>
            <a:pPr>
              <a:buFont typeface="Wingdings" pitchFamily="2" charset="2"/>
              <a:buChar char="q"/>
            </a:pPr>
            <a:r>
              <a:rPr lang="en-US" sz="800" b="1" dirty="0"/>
              <a:t>  For tornadoes, protect yourself with a mattress or padding.</a:t>
            </a:r>
          </a:p>
          <a:p>
            <a:pPr>
              <a:buFont typeface="Wingdings" pitchFamily="2" charset="2"/>
              <a:buChar char="q"/>
            </a:pPr>
            <a:endParaRPr lang="en-US" sz="800" b="1" dirty="0"/>
          </a:p>
          <a:p>
            <a:pPr>
              <a:buFont typeface="Wingdings" pitchFamily="2" charset="2"/>
              <a:buChar char="q"/>
            </a:pPr>
            <a:r>
              <a:rPr lang="en-US" sz="800" b="1" dirty="0"/>
              <a:t>  For fires, breathe through a damp cloth, stay low to the </a:t>
            </a:r>
          </a:p>
          <a:p>
            <a:pPr>
              <a:buFont typeface="Wingdings" pitchFamily="2" charset="2"/>
              <a:buNone/>
            </a:pPr>
            <a:r>
              <a:rPr lang="en-US" sz="800" b="1" dirty="0"/>
              <a:t>     ground,  feel any door before opening with the back of your </a:t>
            </a:r>
          </a:p>
          <a:p>
            <a:pPr>
              <a:buFont typeface="Wingdings" pitchFamily="2" charset="2"/>
              <a:buNone/>
            </a:pPr>
            <a:r>
              <a:rPr lang="en-US" sz="800" b="1" dirty="0"/>
              <a:t>     hand, and remember stop-drop-and roll. </a:t>
            </a:r>
          </a:p>
          <a:p>
            <a:pPr>
              <a:buFont typeface="Wingdings" pitchFamily="2" charset="2"/>
              <a:buChar char="q"/>
            </a:pPr>
            <a:endParaRPr lang="en-US" sz="800" b="1" dirty="0"/>
          </a:p>
          <a:p>
            <a:pPr>
              <a:buFont typeface="Wingdings" pitchFamily="2" charset="2"/>
              <a:buChar char="q"/>
            </a:pPr>
            <a:r>
              <a:rPr lang="en-US" sz="800" b="1" dirty="0"/>
              <a:t>  Don’t use gas, propane, or kerosene appliances indoors or </a:t>
            </a:r>
          </a:p>
          <a:p>
            <a:pPr>
              <a:buFont typeface="Wingdings" pitchFamily="2" charset="2"/>
              <a:buNone/>
            </a:pPr>
            <a:r>
              <a:rPr lang="en-US" sz="800" b="1" dirty="0"/>
              <a:t>     non-ventilated areas as vapors can be toxic.</a:t>
            </a:r>
          </a:p>
          <a:p>
            <a:pPr>
              <a:buFont typeface="Wingdings" pitchFamily="2" charset="2"/>
              <a:buChar char="q"/>
            </a:pPr>
            <a:endParaRPr lang="en-US" sz="800" b="1" dirty="0"/>
          </a:p>
          <a:p>
            <a:pPr>
              <a:buFont typeface="Wingdings" pitchFamily="2" charset="2"/>
              <a:buChar char="q"/>
            </a:pPr>
            <a:r>
              <a:rPr lang="en-US" sz="800" b="1" dirty="0"/>
              <a:t>  Be aware of the “eye” of the storm, as it will seem calm and </a:t>
            </a:r>
          </a:p>
          <a:p>
            <a:pPr>
              <a:buFont typeface="Wingdings" pitchFamily="2" charset="2"/>
              <a:buNone/>
            </a:pPr>
            <a:r>
              <a:rPr lang="en-US" sz="800" b="1" dirty="0"/>
              <a:t>     as if the storm is over…but wind and rain will return with </a:t>
            </a:r>
          </a:p>
          <a:p>
            <a:pPr>
              <a:buFont typeface="Wingdings" pitchFamily="2" charset="2"/>
              <a:buNone/>
            </a:pPr>
            <a:r>
              <a:rPr lang="en-US" sz="800" b="1" dirty="0"/>
              <a:t>     greater intensity as it passes.</a:t>
            </a:r>
          </a:p>
          <a:p>
            <a:pPr>
              <a:buFont typeface="Wingdings" pitchFamily="2" charset="2"/>
              <a:buNone/>
            </a:pPr>
            <a:endParaRPr lang="en-US" sz="800" b="1" dirty="0"/>
          </a:p>
          <a:p>
            <a:pPr>
              <a:buFont typeface="Wingdings" pitchFamily="2" charset="2"/>
              <a:buChar char="q"/>
            </a:pPr>
            <a:r>
              <a:rPr lang="en-US" sz="800" b="1" dirty="0"/>
              <a:t>  Once hurricane effects start, remain in place unless ordered </a:t>
            </a:r>
          </a:p>
          <a:p>
            <a:pPr>
              <a:buFont typeface="Wingdings" pitchFamily="2" charset="2"/>
              <a:buNone/>
            </a:pPr>
            <a:r>
              <a:rPr lang="en-US" sz="800" b="1" dirty="0"/>
              <a:t>     to evacuate or unless no other option exists.</a:t>
            </a:r>
          </a:p>
        </p:txBody>
      </p:sp>
      <p:sp>
        <p:nvSpPr>
          <p:cNvPr id="38917" name="Rectangle 6"/>
          <p:cNvSpPr>
            <a:spLocks noChangeArrowheads="1"/>
          </p:cNvSpPr>
          <p:nvPr/>
        </p:nvSpPr>
        <p:spPr bwMode="auto">
          <a:xfrm>
            <a:off x="3519488" y="990600"/>
            <a:ext cx="3262312" cy="7848600"/>
          </a:xfrm>
          <a:prstGeom prst="rect">
            <a:avLst/>
          </a:prstGeom>
          <a:solidFill>
            <a:srgbClr val="FFFFFF"/>
          </a:solidFill>
          <a:ln w="9525">
            <a:noFill/>
            <a:miter lim="800000"/>
            <a:headEnd/>
            <a:tailEnd/>
          </a:ln>
        </p:spPr>
        <p:txBody>
          <a:bodyPr/>
          <a:lstStyle/>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None/>
            </a:pPr>
            <a:endParaRPr lang="en-US" sz="8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ADEA6941-7FDA-44F0-A80F-3DF7EC6F69E9}" type="slidenum">
              <a:rPr lang="en-US" smtClean="0"/>
              <a:pPr/>
              <a:t>25</a:t>
            </a:fld>
            <a:endParaRPr lang="en-US" smtClean="0"/>
          </a:p>
        </p:txBody>
      </p:sp>
      <p:sp>
        <p:nvSpPr>
          <p:cNvPr id="39939" name="Rectangle 2"/>
          <p:cNvSpPr>
            <a:spLocks noGrp="1" noChangeArrowheads="1"/>
          </p:cNvSpPr>
          <p:nvPr>
            <p:ph type="body" idx="1"/>
          </p:nvPr>
        </p:nvSpPr>
        <p:spPr bwMode="auto">
          <a:xfrm>
            <a:off x="69850" y="990600"/>
            <a:ext cx="3251200" cy="79248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Clr>
                <a:schemeClr val="tx1"/>
              </a:buClr>
              <a:buSzTx/>
              <a:buFont typeface="Wingdings" pitchFamily="2" charset="2"/>
              <a:buChar char="q"/>
            </a:pPr>
            <a:r>
              <a:rPr lang="en-US" sz="800" b="1" dirty="0" smtClean="0">
                <a:solidFill>
                  <a:srgbClr val="3333CC"/>
                </a:solidFill>
              </a:rPr>
              <a:t>  </a:t>
            </a:r>
            <a:r>
              <a:rPr lang="en-US" sz="800" b="1" dirty="0" smtClean="0"/>
              <a:t>Be patient.</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Expect the worst.</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Be prepared for communities to change significantly. </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Self-sufficiency is the key.</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Secure property.</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Monitor radio, TV, and NOAA weather radio.</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Listen and watch for your county, state, or federal </a:t>
            </a:r>
          </a:p>
          <a:p>
            <a:pPr marL="0" indent="0" eaLnBrk="1" hangingPunct="1">
              <a:lnSpc>
                <a:spcPct val="80000"/>
              </a:lnSpc>
              <a:buClr>
                <a:schemeClr val="tx1"/>
              </a:buClr>
              <a:buSzTx/>
              <a:buFont typeface="Wingdings" pitchFamily="2" charset="2"/>
              <a:buNone/>
            </a:pPr>
            <a:r>
              <a:rPr lang="en-US" sz="800" b="1" dirty="0" smtClean="0"/>
              <a:t>     government to activate their response plan.</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Adhere to all public protective measures.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Evacuation orders can come after the storm has subsided </a:t>
            </a:r>
          </a:p>
          <a:p>
            <a:pPr marL="0" indent="0" eaLnBrk="1" hangingPunct="1">
              <a:lnSpc>
                <a:spcPct val="80000"/>
              </a:lnSpc>
              <a:buClr>
                <a:schemeClr val="tx1"/>
              </a:buClr>
              <a:buSzTx/>
              <a:buFont typeface="Wingdings" pitchFamily="2" charset="2"/>
              <a:buNone/>
            </a:pPr>
            <a:r>
              <a:rPr lang="en-US" sz="800" b="1" dirty="0" smtClean="0"/>
              <a:t>     due to damage or follow-on threats, be prepared to execute </a:t>
            </a:r>
          </a:p>
          <a:p>
            <a:pPr marL="0" indent="0" eaLnBrk="1" hangingPunct="1">
              <a:lnSpc>
                <a:spcPct val="80000"/>
              </a:lnSpc>
              <a:buClr>
                <a:schemeClr val="tx1"/>
              </a:buClr>
              <a:buSzTx/>
              <a:buFont typeface="Wingdings" pitchFamily="2" charset="2"/>
              <a:buNone/>
            </a:pPr>
            <a:r>
              <a:rPr lang="en-US" sz="800" b="1" dirty="0" smtClean="0"/>
              <a:t>     in accordance with authorities instructions.</a:t>
            </a:r>
          </a:p>
          <a:p>
            <a:pPr marL="0" indent="0" eaLnBrk="1" hangingPunct="1">
              <a:lnSpc>
                <a:spcPct val="80000"/>
              </a:lnSpc>
              <a:buClr>
                <a:schemeClr val="tx1"/>
              </a:buClr>
              <a:buSzTx/>
              <a:buFont typeface="Wingdings" pitchFamily="2" charset="2"/>
              <a:buNone/>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Check home for gas leaks.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Check your home’s power lines.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Don’t connect generators to building wiring.</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Check your home’s water lines.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If house floods, have an electrician inspect your home </a:t>
            </a:r>
          </a:p>
          <a:p>
            <a:pPr marL="0" indent="0" eaLnBrk="1" hangingPunct="1">
              <a:lnSpc>
                <a:spcPct val="80000"/>
              </a:lnSpc>
              <a:buClr>
                <a:schemeClr val="tx1"/>
              </a:buClr>
              <a:buSzTx/>
              <a:buFont typeface="Wingdings" pitchFamily="2" charset="2"/>
              <a:buNone/>
            </a:pPr>
            <a:r>
              <a:rPr lang="en-US" sz="800" b="1" dirty="0" smtClean="0"/>
              <a:t>     before tripping power switch.</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Don’t use tap water until told to do so by local officials.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Open windows to ventilate and dry home.</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Avoid use of telephone except in emergencies.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Use grills outdoors or in well ventilated areas.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Avoid driving.</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Watch for closed roads.</a:t>
            </a:r>
          </a:p>
          <a:p>
            <a:pPr marL="0" indent="0" eaLnBrk="1" hangingPunct="1">
              <a:lnSpc>
                <a:spcPct val="80000"/>
              </a:lnSpc>
              <a:buClr>
                <a:schemeClr val="tx1"/>
              </a:buClr>
              <a:buSzTx/>
              <a:buFont typeface="Wingdings" pitchFamily="2" charset="2"/>
              <a:buNone/>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Avoid driving on damaged bridges and washout roads.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Avoid down and dangling utility lines and treat all as if they </a:t>
            </a:r>
          </a:p>
          <a:p>
            <a:pPr marL="0" indent="0" eaLnBrk="1" hangingPunct="1">
              <a:lnSpc>
                <a:spcPct val="80000"/>
              </a:lnSpc>
              <a:buClr>
                <a:schemeClr val="tx1"/>
              </a:buClr>
              <a:buSzTx/>
              <a:buFont typeface="Wingdings" pitchFamily="2" charset="2"/>
              <a:buNone/>
            </a:pPr>
            <a:r>
              <a:rPr lang="en-US" sz="800" b="1" dirty="0" smtClean="0"/>
              <a:t>     are powered.</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Avoid standing water.</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Stay on firm ground and avoid moving water.</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Have local ID on you at all times.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Take pictures or videos of all damage to home, vehicles, </a:t>
            </a:r>
          </a:p>
          <a:p>
            <a:pPr marL="0" indent="0" eaLnBrk="1" hangingPunct="1">
              <a:lnSpc>
                <a:spcPct val="80000"/>
              </a:lnSpc>
              <a:buClr>
                <a:schemeClr val="tx1"/>
              </a:buClr>
              <a:buSzTx/>
              <a:buFont typeface="Wingdings" pitchFamily="2" charset="2"/>
              <a:buNone/>
            </a:pPr>
            <a:r>
              <a:rPr lang="en-US" sz="800" b="1" dirty="0" smtClean="0"/>
              <a:t>     and belongings.</a:t>
            </a:r>
          </a:p>
          <a:p>
            <a:pPr marL="0" indent="0" eaLnBrk="1" hangingPunct="1">
              <a:lnSpc>
                <a:spcPct val="80000"/>
              </a:lnSpc>
              <a:buClr>
                <a:schemeClr val="tx1"/>
              </a:buClr>
              <a:buSzTx/>
              <a:buFont typeface="Wingdings" pitchFamily="2" charset="2"/>
              <a:buChar char="q"/>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Make temporary repairs for safety hazards such as covering </a:t>
            </a:r>
          </a:p>
          <a:p>
            <a:pPr marL="0" indent="0" eaLnBrk="1" hangingPunct="1">
              <a:lnSpc>
                <a:spcPct val="80000"/>
              </a:lnSpc>
              <a:buClr>
                <a:schemeClr val="tx1"/>
              </a:buClr>
              <a:buSzTx/>
              <a:buFont typeface="Wingdings" pitchFamily="2" charset="2"/>
              <a:buNone/>
            </a:pPr>
            <a:r>
              <a:rPr lang="en-US" sz="800" b="1" dirty="0" smtClean="0"/>
              <a:t>     holes or removing debris.</a:t>
            </a:r>
          </a:p>
          <a:p>
            <a:pPr marL="0" indent="0" eaLnBrk="1" hangingPunct="1">
              <a:lnSpc>
                <a:spcPct val="80000"/>
              </a:lnSpc>
              <a:buClr>
                <a:schemeClr val="tx1"/>
              </a:buClr>
              <a:buSzTx/>
              <a:buFont typeface="Wingdings" pitchFamily="2" charset="2"/>
              <a:buNone/>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Don’t use power tools you are unfamiliar with.</a:t>
            </a:r>
          </a:p>
          <a:p>
            <a:pPr marL="0" indent="0" eaLnBrk="1" hangingPunct="1">
              <a:lnSpc>
                <a:spcPct val="80000"/>
              </a:lnSpc>
              <a:buClr>
                <a:schemeClr val="tx1"/>
              </a:buClr>
              <a:buSzTx/>
              <a:buFont typeface="Wingdings" pitchFamily="2" charset="2"/>
              <a:buNone/>
            </a:pPr>
            <a:endParaRPr lang="en-US" sz="800" b="1" dirty="0" smtClean="0"/>
          </a:p>
          <a:p>
            <a:pPr marL="0" indent="0" eaLnBrk="1" hangingPunct="1">
              <a:lnSpc>
                <a:spcPct val="80000"/>
              </a:lnSpc>
              <a:buClr>
                <a:schemeClr val="tx1"/>
              </a:buClr>
              <a:buSzTx/>
              <a:buFont typeface="Wingdings" pitchFamily="2" charset="2"/>
              <a:buChar char="q"/>
            </a:pPr>
            <a:r>
              <a:rPr lang="en-US" sz="800" b="1" dirty="0" smtClean="0"/>
              <a:t>  Contact your insurance company.</a:t>
            </a:r>
          </a:p>
        </p:txBody>
      </p:sp>
      <p:sp>
        <p:nvSpPr>
          <p:cNvPr id="39940" name="Rectangle 3"/>
          <p:cNvSpPr>
            <a:spLocks noChangeArrowheads="1"/>
          </p:cNvSpPr>
          <p:nvPr/>
        </p:nvSpPr>
        <p:spPr bwMode="auto">
          <a:xfrm>
            <a:off x="1546225" y="228600"/>
            <a:ext cx="3765550" cy="641350"/>
          </a:xfrm>
          <a:prstGeom prst="rect">
            <a:avLst/>
          </a:prstGeom>
          <a:noFill/>
          <a:ln w="9525">
            <a:noFill/>
            <a:miter lim="800000"/>
            <a:headEnd/>
            <a:tailEnd/>
          </a:ln>
        </p:spPr>
        <p:txBody>
          <a:bodyPr wrap="none">
            <a:spAutoFit/>
          </a:bodyPr>
          <a:lstStyle/>
          <a:p>
            <a:pPr algn="ctr" eaLnBrk="0" hangingPunct="0"/>
            <a:r>
              <a:rPr lang="en-US" b="1"/>
              <a:t>HURRICANE CHECKLIST</a:t>
            </a:r>
          </a:p>
          <a:p>
            <a:pPr algn="ctr" eaLnBrk="0" hangingPunct="0"/>
            <a:r>
              <a:rPr lang="en-US" b="1"/>
              <a:t> POST DESTRUCTIVE WEATHER</a:t>
            </a:r>
          </a:p>
        </p:txBody>
      </p:sp>
      <p:sp>
        <p:nvSpPr>
          <p:cNvPr id="39941" name="Rectangle 4"/>
          <p:cNvSpPr>
            <a:spLocks noChangeArrowheads="1"/>
          </p:cNvSpPr>
          <p:nvPr/>
        </p:nvSpPr>
        <p:spPr bwMode="auto">
          <a:xfrm>
            <a:off x="3530600" y="990600"/>
            <a:ext cx="3251200" cy="7772400"/>
          </a:xfrm>
          <a:prstGeom prst="rect">
            <a:avLst/>
          </a:prstGeom>
          <a:solidFill>
            <a:srgbClr val="FFFFFF"/>
          </a:solidFill>
          <a:ln w="9525">
            <a:noFill/>
            <a:miter lim="800000"/>
            <a:headEnd/>
            <a:tailEnd/>
          </a:ln>
        </p:spPr>
        <p:txBody>
          <a:bodyPr/>
          <a:lstStyle/>
          <a:p>
            <a:pPr>
              <a:spcBef>
                <a:spcPct val="20000"/>
              </a:spcBef>
              <a:buClr>
                <a:schemeClr val="tx1"/>
              </a:buClr>
              <a:buFont typeface="Wingdings" pitchFamily="2" charset="2"/>
              <a:buChar char="q"/>
            </a:pPr>
            <a:r>
              <a:rPr lang="en-US" sz="800" b="1" dirty="0">
                <a:solidFill>
                  <a:srgbClr val="3333CC"/>
                </a:solidFill>
              </a:rPr>
              <a:t>  </a:t>
            </a:r>
            <a:r>
              <a:rPr lang="en-US" sz="800" b="1" dirty="0"/>
              <a:t>Get permits for required repairs or destruction.</a:t>
            </a:r>
          </a:p>
          <a:p>
            <a:pPr>
              <a:spcBef>
                <a:spcPct val="20000"/>
              </a:spcBef>
              <a:buClr>
                <a:schemeClr val="tx1"/>
              </a:buClr>
              <a:buFont typeface="Wingdings" pitchFamily="2" charset="2"/>
              <a:buNone/>
            </a:pPr>
            <a:endParaRPr lang="en-US" sz="800" b="1" dirty="0"/>
          </a:p>
          <a:p>
            <a:pPr>
              <a:spcBef>
                <a:spcPct val="20000"/>
              </a:spcBef>
              <a:buClr>
                <a:schemeClr val="tx1"/>
              </a:buClr>
              <a:buFont typeface="Wingdings" pitchFamily="2" charset="2"/>
              <a:buChar char="q"/>
            </a:pPr>
            <a:r>
              <a:rPr lang="en-US" sz="800" b="1" dirty="0"/>
              <a:t>  Only hire licensed contractors to do home repairs.</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Re-inventory all personal belongings.</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Retrieve stored documents.</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Seek recovery assistance from local, state, and Federal </a:t>
            </a:r>
          </a:p>
          <a:p>
            <a:pPr>
              <a:spcBef>
                <a:spcPct val="20000"/>
              </a:spcBef>
              <a:buClr>
                <a:schemeClr val="tx1"/>
              </a:buClr>
              <a:buFont typeface="Wingdings" pitchFamily="2" charset="2"/>
              <a:buNone/>
            </a:pPr>
            <a:r>
              <a:rPr lang="en-US" sz="800" b="1" dirty="0"/>
              <a:t>     government if required and you qualify.</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Watch for price gouging and report known incidents.</a:t>
            </a:r>
          </a:p>
          <a:p>
            <a:pPr>
              <a:spcBef>
                <a:spcPct val="20000"/>
              </a:spcBef>
              <a:buClr>
                <a:schemeClr val="tx1"/>
              </a:buClr>
              <a:buFont typeface="Wingdings" pitchFamily="2" charset="2"/>
              <a:buChar char="q"/>
            </a:pPr>
            <a:endParaRPr lang="en-US" sz="800" b="1" dirty="0"/>
          </a:p>
          <a:p>
            <a:pPr>
              <a:spcBef>
                <a:spcPct val="20000"/>
              </a:spcBef>
              <a:buClr>
                <a:schemeClr val="tx1"/>
              </a:buClr>
              <a:buFont typeface="Wingdings" pitchFamily="2" charset="2"/>
              <a:buChar char="q"/>
            </a:pPr>
            <a:r>
              <a:rPr lang="en-US" sz="800" b="1" dirty="0"/>
              <a:t>  Help your neighbors and community after you have taken </a:t>
            </a:r>
          </a:p>
          <a:p>
            <a:pPr>
              <a:spcBef>
                <a:spcPct val="20000"/>
              </a:spcBef>
              <a:buClr>
                <a:schemeClr val="tx1"/>
              </a:buClr>
              <a:buFont typeface="Wingdings" pitchFamily="2" charset="2"/>
              <a:buNone/>
            </a:pPr>
            <a:r>
              <a:rPr lang="en-US" sz="800" b="1" dirty="0"/>
              <a:t>     care of yourself and family.</a:t>
            </a:r>
          </a:p>
          <a:p>
            <a:pPr>
              <a:spcBef>
                <a:spcPct val="20000"/>
              </a:spcBef>
              <a:buClr>
                <a:schemeClr val="tx1"/>
              </a:buClr>
              <a:buFont typeface="Wingdings" pitchFamily="2" charset="2"/>
              <a:buNone/>
            </a:pPr>
            <a:endParaRPr lang="en-US" sz="800" b="1"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a:p>
            <a:pPr>
              <a:spcBef>
                <a:spcPct val="20000"/>
              </a:spcBef>
              <a:buClr>
                <a:schemeClr val="tx1"/>
              </a:buClr>
              <a:buFont typeface="Wingdings" pitchFamily="2" charset="2"/>
              <a:buChar char="q"/>
            </a:pPr>
            <a:endParaRPr lang="en-US" sz="800" b="1" u="sng" dirty="0"/>
          </a:p>
          <a:p>
            <a:pPr>
              <a:spcBef>
                <a:spcPct val="20000"/>
              </a:spcBef>
              <a:buClr>
                <a:schemeClr val="tx1"/>
              </a:buClr>
              <a:buFont typeface="Wingdings" pitchFamily="2" charset="2"/>
              <a:buChar char="q"/>
            </a:pPr>
            <a:r>
              <a:rPr lang="en-US" sz="800" b="1" u="sng" dirty="0"/>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p:spPr>
        <p:txBody>
          <a:bodyPr/>
          <a:lstStyle/>
          <a:p>
            <a:fld id="{46B315D4-8CBE-4541-A1B1-A666130219B8}" type="slidenum">
              <a:rPr lang="en-US" smtClean="0"/>
              <a:pPr/>
              <a:t>26</a:t>
            </a:fld>
            <a:endParaRPr lang="en-US" smtClean="0"/>
          </a:p>
        </p:txBody>
      </p:sp>
      <p:sp>
        <p:nvSpPr>
          <p:cNvPr id="45059" name="Line 2"/>
          <p:cNvSpPr>
            <a:spLocks noChangeShapeType="1"/>
          </p:cNvSpPr>
          <p:nvPr/>
        </p:nvSpPr>
        <p:spPr bwMode="auto">
          <a:xfrm>
            <a:off x="457200" y="1930400"/>
            <a:ext cx="6000750" cy="0"/>
          </a:xfrm>
          <a:prstGeom prst="line">
            <a:avLst/>
          </a:prstGeom>
          <a:noFill/>
          <a:ln w="57150">
            <a:solidFill>
              <a:schemeClr val="bg1"/>
            </a:solidFill>
            <a:round/>
            <a:headEnd type="triangle" w="med" len="med"/>
            <a:tailEnd type="triangle" w="med" len="med"/>
          </a:ln>
        </p:spPr>
        <p:txBody>
          <a:bodyPr/>
          <a:lstStyle/>
          <a:p>
            <a:endParaRPr lang="en-US"/>
          </a:p>
        </p:txBody>
      </p:sp>
      <p:sp>
        <p:nvSpPr>
          <p:cNvPr id="45060" name="Rectangle 3"/>
          <p:cNvSpPr>
            <a:spLocks noChangeArrowheads="1"/>
          </p:cNvSpPr>
          <p:nvPr/>
        </p:nvSpPr>
        <p:spPr bwMode="auto">
          <a:xfrm>
            <a:off x="1679575" y="323850"/>
            <a:ext cx="3498850" cy="366713"/>
          </a:xfrm>
          <a:prstGeom prst="rect">
            <a:avLst/>
          </a:prstGeom>
          <a:noFill/>
          <a:ln w="9525">
            <a:noFill/>
            <a:miter lim="800000"/>
            <a:headEnd/>
            <a:tailEnd/>
          </a:ln>
        </p:spPr>
        <p:txBody>
          <a:bodyPr wrap="none">
            <a:spAutoFit/>
          </a:bodyPr>
          <a:lstStyle/>
          <a:p>
            <a:pPr eaLnBrk="0" hangingPunct="0"/>
            <a:r>
              <a:rPr lang="en-US" b="1"/>
              <a:t>EVACUATION KIT CHECKLIST</a:t>
            </a:r>
          </a:p>
        </p:txBody>
      </p:sp>
      <p:sp>
        <p:nvSpPr>
          <p:cNvPr id="45061" name="Rectangle 4"/>
          <p:cNvSpPr>
            <a:spLocks noChangeArrowheads="1"/>
          </p:cNvSpPr>
          <p:nvPr/>
        </p:nvSpPr>
        <p:spPr bwMode="auto">
          <a:xfrm>
            <a:off x="66675" y="989013"/>
            <a:ext cx="3209925" cy="6937375"/>
          </a:xfrm>
          <a:prstGeom prst="rect">
            <a:avLst/>
          </a:prstGeom>
          <a:noFill/>
          <a:ln w="9525">
            <a:noFill/>
            <a:miter lim="800000"/>
            <a:headEnd/>
            <a:tailEnd/>
          </a:ln>
        </p:spPr>
        <p:txBody>
          <a:bodyPr>
            <a:spAutoFit/>
          </a:bodyPr>
          <a:lstStyle/>
          <a:p>
            <a:pPr>
              <a:buClr>
                <a:schemeClr val="tx1"/>
              </a:buClr>
              <a:buFont typeface="Wingdings" pitchFamily="2" charset="2"/>
              <a:buChar char="q"/>
            </a:pPr>
            <a:r>
              <a:rPr lang="en-US" sz="800" b="1" dirty="0">
                <a:solidFill>
                  <a:srgbClr val="3333CC"/>
                </a:solidFill>
              </a:rPr>
              <a:t>  </a:t>
            </a:r>
            <a:r>
              <a:rPr lang="en-US" sz="800" b="1" dirty="0"/>
              <a:t>Carrying container </a:t>
            </a:r>
          </a:p>
          <a:p>
            <a:pPr>
              <a:buFont typeface="Wingdings" pitchFamily="2" charset="2"/>
              <a:buChar char="q"/>
            </a:pPr>
            <a:endParaRPr lang="en-US" sz="800" b="1" dirty="0"/>
          </a:p>
          <a:p>
            <a:pPr>
              <a:buFont typeface="Wingdings" pitchFamily="2" charset="2"/>
              <a:buChar char="q"/>
            </a:pPr>
            <a:r>
              <a:rPr lang="en-US" sz="800" b="1" dirty="0"/>
              <a:t>  Car keys for all vehicles</a:t>
            </a:r>
          </a:p>
          <a:p>
            <a:pPr>
              <a:buFont typeface="Wingdings" pitchFamily="2" charset="2"/>
              <a:buChar char="q"/>
            </a:pPr>
            <a:endParaRPr lang="en-US" sz="800" b="1" dirty="0"/>
          </a:p>
          <a:p>
            <a:pPr>
              <a:buFont typeface="Wingdings" pitchFamily="2" charset="2"/>
              <a:buChar char="q"/>
            </a:pPr>
            <a:r>
              <a:rPr lang="en-US" sz="800" b="1" dirty="0"/>
              <a:t>  Bedding (blanket or sleeping bag)</a:t>
            </a:r>
          </a:p>
          <a:p>
            <a:pPr>
              <a:buFont typeface="Wingdings" pitchFamily="2" charset="2"/>
              <a:buChar char="q"/>
            </a:pPr>
            <a:endParaRPr lang="en-US" sz="800" b="1" dirty="0"/>
          </a:p>
          <a:p>
            <a:pPr>
              <a:buFont typeface="Wingdings" pitchFamily="2" charset="2"/>
              <a:buChar char="q"/>
            </a:pPr>
            <a:r>
              <a:rPr lang="en-US" sz="800" b="1" dirty="0"/>
              <a:t>  Clothing (3 days)</a:t>
            </a:r>
          </a:p>
          <a:p>
            <a:pPr>
              <a:buFont typeface="Wingdings" pitchFamily="2" charset="2"/>
              <a:buChar char="q"/>
            </a:pPr>
            <a:endParaRPr lang="en-US" sz="800" b="1" dirty="0"/>
          </a:p>
          <a:p>
            <a:pPr>
              <a:buFont typeface="Wingdings" pitchFamily="2" charset="2"/>
              <a:buChar char="q"/>
            </a:pPr>
            <a:r>
              <a:rPr lang="en-US" sz="800" b="1" dirty="0"/>
              <a:t> Personal aids</a:t>
            </a:r>
          </a:p>
          <a:p>
            <a:pPr lvl="1">
              <a:buFont typeface="Wingdings" pitchFamily="2" charset="2"/>
              <a:buChar char="q"/>
            </a:pPr>
            <a:r>
              <a:rPr lang="en-US" sz="800" b="1" dirty="0"/>
              <a:t> Eyeglasses</a:t>
            </a:r>
          </a:p>
          <a:p>
            <a:pPr lvl="1">
              <a:buFont typeface="Wingdings" pitchFamily="2" charset="2"/>
              <a:buChar char="q"/>
            </a:pPr>
            <a:r>
              <a:rPr lang="en-US" sz="800" b="1" dirty="0"/>
              <a:t> Hearing aids and batteries</a:t>
            </a:r>
          </a:p>
          <a:p>
            <a:pPr lvl="1">
              <a:buFont typeface="Wingdings" pitchFamily="2" charset="2"/>
              <a:buChar char="q"/>
            </a:pPr>
            <a:r>
              <a:rPr lang="en-US" sz="800" b="1" dirty="0"/>
              <a:t> Prosthetic devices</a:t>
            </a:r>
          </a:p>
          <a:p>
            <a:pPr>
              <a:buFont typeface="Wingdings" pitchFamily="2" charset="2"/>
              <a:buChar char="q"/>
            </a:pPr>
            <a:endParaRPr lang="en-US" sz="800" b="1" dirty="0"/>
          </a:p>
          <a:p>
            <a:pPr>
              <a:buFont typeface="Wingdings" pitchFamily="2" charset="2"/>
              <a:buChar char="q"/>
            </a:pPr>
            <a:r>
              <a:rPr lang="en-US" sz="800" b="1" dirty="0"/>
              <a:t>  Rain wear / Outer wear</a:t>
            </a:r>
          </a:p>
          <a:p>
            <a:pPr>
              <a:buFont typeface="Wingdings" pitchFamily="2" charset="2"/>
              <a:buChar char="q"/>
            </a:pPr>
            <a:endParaRPr lang="en-US" sz="800" b="1" dirty="0"/>
          </a:p>
          <a:p>
            <a:pPr>
              <a:buFont typeface="Wingdings" pitchFamily="2" charset="2"/>
              <a:buChar char="q"/>
            </a:pPr>
            <a:r>
              <a:rPr lang="en-US" sz="800" b="1" dirty="0"/>
              <a:t>  Toiletries (3 days)</a:t>
            </a:r>
          </a:p>
          <a:p>
            <a:pPr lvl="1">
              <a:buFont typeface="Wingdings" pitchFamily="2" charset="2"/>
              <a:buChar char="q"/>
            </a:pPr>
            <a:r>
              <a:rPr lang="en-US" sz="800" b="1" dirty="0"/>
              <a:t> Soap</a:t>
            </a:r>
          </a:p>
          <a:p>
            <a:pPr lvl="1">
              <a:buFont typeface="Wingdings" pitchFamily="2" charset="2"/>
              <a:buChar char="q"/>
            </a:pPr>
            <a:r>
              <a:rPr lang="en-US" sz="800" b="1" dirty="0"/>
              <a:t> Deodorant</a:t>
            </a:r>
          </a:p>
          <a:p>
            <a:pPr lvl="1">
              <a:buFont typeface="Wingdings" pitchFamily="2" charset="2"/>
              <a:buChar char="q"/>
            </a:pPr>
            <a:r>
              <a:rPr lang="en-US" sz="800" b="1" dirty="0"/>
              <a:t> Shampoo</a:t>
            </a:r>
          </a:p>
          <a:p>
            <a:pPr lvl="1">
              <a:buFont typeface="Wingdings" pitchFamily="2" charset="2"/>
              <a:buChar char="q"/>
            </a:pPr>
            <a:r>
              <a:rPr lang="en-US" sz="800" b="1" dirty="0"/>
              <a:t> Toothbrush</a:t>
            </a:r>
          </a:p>
          <a:p>
            <a:pPr lvl="1">
              <a:buFont typeface="Wingdings" pitchFamily="2" charset="2"/>
              <a:buChar char="q"/>
            </a:pPr>
            <a:r>
              <a:rPr lang="en-US" sz="800" b="1" dirty="0"/>
              <a:t> Toothpaste</a:t>
            </a:r>
          </a:p>
          <a:p>
            <a:pPr lvl="1">
              <a:buFont typeface="Wingdings" pitchFamily="2" charset="2"/>
              <a:buChar char="q"/>
            </a:pPr>
            <a:r>
              <a:rPr lang="en-US" sz="800" b="1" dirty="0"/>
              <a:t> Washcloth</a:t>
            </a:r>
          </a:p>
          <a:p>
            <a:pPr lvl="1">
              <a:buFont typeface="Wingdings" pitchFamily="2" charset="2"/>
              <a:buChar char="q"/>
            </a:pPr>
            <a:r>
              <a:rPr lang="en-US" sz="800" b="1" dirty="0"/>
              <a:t> Towel</a:t>
            </a:r>
          </a:p>
          <a:p>
            <a:pPr lvl="1">
              <a:buFont typeface="Wingdings" pitchFamily="2" charset="2"/>
              <a:buChar char="q"/>
            </a:pPr>
            <a:r>
              <a:rPr lang="en-US" sz="800" b="1" dirty="0"/>
              <a:t> Female products</a:t>
            </a:r>
          </a:p>
          <a:p>
            <a:pPr>
              <a:buFont typeface="Wingdings" pitchFamily="2" charset="2"/>
              <a:buChar char="q"/>
            </a:pPr>
            <a:endParaRPr lang="en-US" sz="800" b="1" dirty="0"/>
          </a:p>
          <a:p>
            <a:pPr>
              <a:buFont typeface="Wingdings" pitchFamily="2" charset="2"/>
              <a:buChar char="q"/>
            </a:pPr>
            <a:r>
              <a:rPr lang="en-US" sz="800" b="1" dirty="0"/>
              <a:t>  Flashlight</a:t>
            </a:r>
          </a:p>
          <a:p>
            <a:pPr>
              <a:buFont typeface="Wingdings" pitchFamily="2" charset="2"/>
              <a:buChar char="q"/>
            </a:pPr>
            <a:endParaRPr lang="en-US" sz="800" b="1" dirty="0"/>
          </a:p>
          <a:p>
            <a:pPr>
              <a:buFont typeface="Wingdings" pitchFamily="2" charset="2"/>
              <a:buChar char="q"/>
            </a:pPr>
            <a:r>
              <a:rPr lang="en-US" sz="800" b="1" dirty="0"/>
              <a:t>  Radio (battery powered)</a:t>
            </a:r>
          </a:p>
          <a:p>
            <a:pPr>
              <a:buFont typeface="Wingdings" pitchFamily="2" charset="2"/>
              <a:buChar char="q"/>
            </a:pPr>
            <a:endParaRPr lang="en-US" sz="800" b="1" dirty="0"/>
          </a:p>
          <a:p>
            <a:pPr>
              <a:buFont typeface="Wingdings" pitchFamily="2" charset="2"/>
              <a:buChar char="q"/>
            </a:pPr>
            <a:r>
              <a:rPr lang="en-US" sz="800" b="1" dirty="0"/>
              <a:t>  Extra batteries (sizes for all battery operated devices)</a:t>
            </a:r>
          </a:p>
          <a:p>
            <a:pPr>
              <a:buFont typeface="Wingdings" pitchFamily="2" charset="2"/>
              <a:buChar char="q"/>
            </a:pPr>
            <a:endParaRPr lang="en-US" sz="800" b="1" dirty="0"/>
          </a:p>
          <a:p>
            <a:pPr>
              <a:buFont typeface="Wingdings" pitchFamily="2" charset="2"/>
              <a:buChar char="q"/>
            </a:pPr>
            <a:r>
              <a:rPr lang="en-US" sz="800" b="1" dirty="0"/>
              <a:t>  Food (high energy / non-perishable – 3 days)</a:t>
            </a:r>
          </a:p>
          <a:p>
            <a:pPr>
              <a:buFont typeface="Wingdings" pitchFamily="2" charset="2"/>
              <a:buChar char="q"/>
            </a:pPr>
            <a:endParaRPr lang="en-US" sz="800" b="1" dirty="0"/>
          </a:p>
          <a:p>
            <a:pPr>
              <a:buFont typeface="Wingdings" pitchFamily="2" charset="2"/>
              <a:buChar char="q"/>
            </a:pPr>
            <a:r>
              <a:rPr lang="en-US" sz="800" b="1" dirty="0"/>
              <a:t>  Water (1 gallon per person per day)</a:t>
            </a:r>
          </a:p>
          <a:p>
            <a:pPr>
              <a:buFont typeface="Wingdings" pitchFamily="2" charset="2"/>
              <a:buChar char="q"/>
            </a:pPr>
            <a:endParaRPr lang="en-US" sz="800" b="1" dirty="0"/>
          </a:p>
          <a:p>
            <a:pPr>
              <a:buFont typeface="Wingdings" pitchFamily="2" charset="2"/>
              <a:buChar char="q"/>
            </a:pPr>
            <a:r>
              <a:rPr lang="en-US" sz="800" b="1" dirty="0"/>
              <a:t>  Manual can opener</a:t>
            </a:r>
          </a:p>
          <a:p>
            <a:pPr>
              <a:buFont typeface="Wingdings" pitchFamily="2" charset="2"/>
              <a:buChar char="q"/>
            </a:pPr>
            <a:endParaRPr lang="en-US" sz="800" b="1" dirty="0"/>
          </a:p>
          <a:p>
            <a:pPr>
              <a:buFont typeface="Wingdings" pitchFamily="2" charset="2"/>
              <a:buChar char="q"/>
            </a:pPr>
            <a:r>
              <a:rPr lang="en-US" sz="800" b="1" dirty="0"/>
              <a:t>  Disposable dinnerware and utensils</a:t>
            </a:r>
          </a:p>
          <a:p>
            <a:pPr>
              <a:buFont typeface="Wingdings" pitchFamily="2" charset="2"/>
              <a:buChar char="q"/>
            </a:pPr>
            <a:endParaRPr lang="en-US" sz="800" b="1" dirty="0"/>
          </a:p>
          <a:p>
            <a:pPr>
              <a:buFont typeface="Wingdings" pitchFamily="2" charset="2"/>
              <a:buChar char="q"/>
            </a:pPr>
            <a:r>
              <a:rPr lang="en-US" sz="800" b="1" dirty="0"/>
              <a:t>  Games</a:t>
            </a:r>
          </a:p>
          <a:p>
            <a:pPr>
              <a:buFont typeface="Wingdings" pitchFamily="2" charset="2"/>
              <a:buChar char="q"/>
            </a:pPr>
            <a:endParaRPr lang="en-US" sz="800" b="1" dirty="0"/>
          </a:p>
          <a:p>
            <a:pPr>
              <a:buFont typeface="Wingdings" pitchFamily="2" charset="2"/>
              <a:buChar char="q"/>
            </a:pPr>
            <a:r>
              <a:rPr lang="en-US" sz="800" b="1" dirty="0"/>
              <a:t>  Books (2-3)</a:t>
            </a:r>
          </a:p>
          <a:p>
            <a:pPr>
              <a:buFont typeface="Wingdings" pitchFamily="2" charset="2"/>
              <a:buChar char="q"/>
            </a:pPr>
            <a:endParaRPr lang="en-US" sz="800" b="1" dirty="0"/>
          </a:p>
          <a:p>
            <a:pPr>
              <a:buFont typeface="Wingdings" pitchFamily="2" charset="2"/>
              <a:buChar char="q"/>
            </a:pPr>
            <a:r>
              <a:rPr lang="en-US" sz="800" b="1" dirty="0"/>
              <a:t>  Personal music device (with headphones) </a:t>
            </a:r>
          </a:p>
          <a:p>
            <a:pPr>
              <a:buFont typeface="Wingdings" pitchFamily="2" charset="2"/>
              <a:buChar char="q"/>
            </a:pPr>
            <a:endParaRPr lang="en-US" sz="800" b="1" dirty="0"/>
          </a:p>
          <a:p>
            <a:pPr>
              <a:buFont typeface="Wingdings" pitchFamily="2" charset="2"/>
              <a:buChar char="q"/>
            </a:pPr>
            <a:r>
              <a:rPr lang="en-US" sz="800" b="1" dirty="0"/>
              <a:t>  Identification</a:t>
            </a:r>
          </a:p>
          <a:p>
            <a:pPr>
              <a:buFont typeface="Wingdings" pitchFamily="2" charset="2"/>
              <a:buChar char="q"/>
            </a:pPr>
            <a:endParaRPr lang="en-US" sz="800" b="1" dirty="0"/>
          </a:p>
          <a:p>
            <a:pPr>
              <a:buFont typeface="Wingdings" pitchFamily="2" charset="2"/>
              <a:buChar char="q"/>
            </a:pPr>
            <a:r>
              <a:rPr lang="en-US" sz="800" b="1" dirty="0"/>
              <a:t>  Proof of residency</a:t>
            </a:r>
          </a:p>
          <a:p>
            <a:pPr>
              <a:buFont typeface="Wingdings" pitchFamily="2" charset="2"/>
              <a:buChar char="q"/>
            </a:pPr>
            <a:endParaRPr lang="en-US" sz="800" b="1" dirty="0"/>
          </a:p>
          <a:p>
            <a:pPr>
              <a:buFont typeface="Wingdings" pitchFamily="2" charset="2"/>
              <a:buChar char="q"/>
            </a:pPr>
            <a:r>
              <a:rPr lang="en-US" sz="800" b="1" dirty="0"/>
              <a:t>  Important papers such as birth certificate, social security </a:t>
            </a:r>
          </a:p>
          <a:p>
            <a:pPr>
              <a:buFont typeface="Wingdings" pitchFamily="2" charset="2"/>
              <a:buNone/>
            </a:pPr>
            <a:r>
              <a:rPr lang="en-US" sz="800" b="1" dirty="0"/>
              <a:t>     card, marriage certificate, power of attorney, insurance </a:t>
            </a:r>
          </a:p>
          <a:p>
            <a:pPr>
              <a:buFont typeface="Wingdings" pitchFamily="2" charset="2"/>
              <a:buNone/>
            </a:pPr>
            <a:r>
              <a:rPr lang="en-US" sz="800" b="1" dirty="0"/>
              <a:t>     documentation, etc</a:t>
            </a:r>
          </a:p>
          <a:p>
            <a:pPr>
              <a:buFont typeface="Wingdings" pitchFamily="2" charset="2"/>
              <a:buChar char="q"/>
            </a:pPr>
            <a:endParaRPr lang="en-US" sz="800" b="1" dirty="0"/>
          </a:p>
          <a:p>
            <a:pPr>
              <a:buFont typeface="Wingdings" pitchFamily="2" charset="2"/>
              <a:buChar char="q"/>
            </a:pPr>
            <a:r>
              <a:rPr lang="en-US" sz="800" b="1" dirty="0"/>
              <a:t>  Cash (but not too much)</a:t>
            </a:r>
          </a:p>
          <a:p>
            <a:pPr>
              <a:buFont typeface="Wingdings" pitchFamily="2" charset="2"/>
              <a:buChar char="q"/>
            </a:pPr>
            <a:endParaRPr lang="en-US" sz="800" b="1" dirty="0"/>
          </a:p>
          <a:p>
            <a:pPr>
              <a:buFont typeface="Wingdings" pitchFamily="2" charset="2"/>
              <a:buChar char="q"/>
            </a:pPr>
            <a:r>
              <a:rPr lang="en-US" sz="800" b="1" dirty="0"/>
              <a:t>  Cell phone</a:t>
            </a:r>
          </a:p>
        </p:txBody>
      </p:sp>
      <p:sp>
        <p:nvSpPr>
          <p:cNvPr id="45062" name="Rectangle 5"/>
          <p:cNvSpPr>
            <a:spLocks noChangeArrowheads="1"/>
          </p:cNvSpPr>
          <p:nvPr/>
        </p:nvSpPr>
        <p:spPr bwMode="auto">
          <a:xfrm>
            <a:off x="3571875" y="990600"/>
            <a:ext cx="3209925" cy="7670800"/>
          </a:xfrm>
          <a:prstGeom prst="rect">
            <a:avLst/>
          </a:prstGeom>
          <a:noFill/>
          <a:ln w="9525">
            <a:noFill/>
            <a:miter lim="800000"/>
            <a:headEnd/>
            <a:tailEnd/>
          </a:ln>
        </p:spPr>
        <p:txBody>
          <a:bodyPr>
            <a:spAutoFit/>
          </a:bodyPr>
          <a:lstStyle/>
          <a:p>
            <a:pPr>
              <a:buClr>
                <a:schemeClr val="tx1"/>
              </a:buClr>
              <a:buFont typeface="Wingdings" pitchFamily="2" charset="2"/>
              <a:buChar char="q"/>
            </a:pPr>
            <a:r>
              <a:rPr lang="en-US" sz="800" b="1" dirty="0">
                <a:solidFill>
                  <a:srgbClr val="3333CC"/>
                </a:solidFill>
              </a:rPr>
              <a:t>  </a:t>
            </a:r>
            <a:r>
              <a:rPr lang="en-US" sz="800" b="1" dirty="0"/>
              <a:t>1st Aid kit</a:t>
            </a:r>
          </a:p>
          <a:p>
            <a:pPr lvl="1">
              <a:buFont typeface="Wingdings" pitchFamily="2" charset="2"/>
              <a:buChar char="q"/>
            </a:pPr>
            <a:r>
              <a:rPr lang="en-US" sz="800" b="1" dirty="0"/>
              <a:t> Bet-</a:t>
            </a:r>
            <a:r>
              <a:rPr lang="en-US" sz="800" b="1" dirty="0" err="1"/>
              <a:t>adine</a:t>
            </a:r>
            <a:r>
              <a:rPr lang="en-US" sz="800" b="1" dirty="0"/>
              <a:t> solution</a:t>
            </a:r>
          </a:p>
          <a:p>
            <a:pPr lvl="1">
              <a:buFont typeface="Wingdings" pitchFamily="2" charset="2"/>
              <a:buChar char="q"/>
            </a:pPr>
            <a:r>
              <a:rPr lang="en-US" sz="800" b="1" dirty="0"/>
              <a:t> Gauze bandages </a:t>
            </a:r>
          </a:p>
          <a:p>
            <a:pPr lvl="1">
              <a:buFont typeface="Wingdings" pitchFamily="2" charset="2"/>
              <a:buChar char="q"/>
            </a:pPr>
            <a:r>
              <a:rPr lang="en-US" sz="800" b="1" dirty="0"/>
              <a:t> Adhesive tape</a:t>
            </a:r>
          </a:p>
          <a:p>
            <a:pPr lvl="1">
              <a:buFont typeface="Wingdings" pitchFamily="2" charset="2"/>
              <a:buChar char="q"/>
            </a:pPr>
            <a:r>
              <a:rPr lang="en-US" sz="800" b="1" dirty="0"/>
              <a:t> Sterile pads</a:t>
            </a:r>
          </a:p>
          <a:p>
            <a:pPr lvl="1">
              <a:buFont typeface="Wingdings" pitchFamily="2" charset="2"/>
              <a:buChar char="q"/>
            </a:pPr>
            <a:r>
              <a:rPr lang="en-US" sz="800" b="1" dirty="0"/>
              <a:t> Band aids</a:t>
            </a:r>
          </a:p>
          <a:p>
            <a:pPr lvl="1">
              <a:buFont typeface="Wingdings" pitchFamily="2" charset="2"/>
              <a:buChar char="q"/>
            </a:pPr>
            <a:r>
              <a:rPr lang="en-US" sz="800" b="1" dirty="0"/>
              <a:t> Triangular bandages</a:t>
            </a:r>
          </a:p>
          <a:p>
            <a:pPr lvl="1">
              <a:buFont typeface="Wingdings" pitchFamily="2" charset="2"/>
              <a:buChar char="q"/>
            </a:pPr>
            <a:r>
              <a:rPr lang="en-US" sz="800" b="1" dirty="0"/>
              <a:t> Safety scissors</a:t>
            </a:r>
          </a:p>
          <a:p>
            <a:pPr lvl="1">
              <a:buFont typeface="Wingdings" pitchFamily="2" charset="2"/>
              <a:buChar char="q"/>
            </a:pPr>
            <a:r>
              <a:rPr lang="en-US" sz="800" b="1" dirty="0"/>
              <a:t> Sun screen</a:t>
            </a:r>
          </a:p>
          <a:p>
            <a:pPr lvl="1">
              <a:buFont typeface="Wingdings" pitchFamily="2" charset="2"/>
              <a:buChar char="q"/>
            </a:pPr>
            <a:r>
              <a:rPr lang="en-US" sz="800" b="1" dirty="0"/>
              <a:t> Insect repellent</a:t>
            </a:r>
          </a:p>
          <a:p>
            <a:pPr>
              <a:buFont typeface="Wingdings" pitchFamily="2" charset="2"/>
              <a:buChar char="q"/>
            </a:pPr>
            <a:endParaRPr lang="en-US" sz="800" b="1" dirty="0"/>
          </a:p>
          <a:p>
            <a:pPr>
              <a:buFont typeface="Wingdings" pitchFamily="2" charset="2"/>
              <a:buChar char="q"/>
            </a:pPr>
            <a:r>
              <a:rPr lang="en-US" sz="800" b="1" dirty="0"/>
              <a:t>  Medications and prescriptions </a:t>
            </a:r>
          </a:p>
          <a:p>
            <a:pPr>
              <a:buFont typeface="Wingdings" pitchFamily="2" charset="2"/>
              <a:buChar char="q"/>
            </a:pPr>
            <a:endParaRPr lang="en-US" sz="800" b="1" dirty="0"/>
          </a:p>
          <a:p>
            <a:pPr>
              <a:buFont typeface="Wingdings" pitchFamily="2" charset="2"/>
              <a:buChar char="q"/>
            </a:pPr>
            <a:r>
              <a:rPr lang="en-US" sz="800" b="1" dirty="0"/>
              <a:t>  Baby needs</a:t>
            </a:r>
          </a:p>
          <a:p>
            <a:pPr lvl="1">
              <a:buFont typeface="Wingdings" pitchFamily="2" charset="2"/>
              <a:buChar char="q"/>
            </a:pPr>
            <a:r>
              <a:rPr lang="en-US" sz="800" b="1" dirty="0"/>
              <a:t> Food/formula</a:t>
            </a:r>
          </a:p>
          <a:p>
            <a:pPr lvl="1">
              <a:buFont typeface="Wingdings" pitchFamily="2" charset="2"/>
              <a:buChar char="q"/>
            </a:pPr>
            <a:r>
              <a:rPr lang="en-US" sz="800" b="1" dirty="0"/>
              <a:t> Diapers</a:t>
            </a:r>
          </a:p>
          <a:p>
            <a:pPr lvl="1">
              <a:buFont typeface="Wingdings" pitchFamily="2" charset="2"/>
              <a:buChar char="q"/>
            </a:pPr>
            <a:r>
              <a:rPr lang="en-US" sz="800" b="1" dirty="0"/>
              <a:t> Wipes</a:t>
            </a:r>
          </a:p>
          <a:p>
            <a:pPr lvl="1">
              <a:buFont typeface="Wingdings" pitchFamily="2" charset="2"/>
              <a:buChar char="q"/>
            </a:pPr>
            <a:endParaRPr lang="en-US" sz="800" b="1"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lvl="1">
              <a:buFont typeface="Wingdings" pitchFamily="2" charset="2"/>
              <a:buChar char="q"/>
            </a:pPr>
            <a:endParaRPr lang="en-US" sz="800" b="1"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lvl="1">
              <a:buFont typeface="Wingdings" pitchFamily="2" charset="2"/>
              <a:buChar char="q"/>
            </a:pPr>
            <a:endParaRPr lang="en-US" sz="800" b="1" dirty="0">
              <a:solidFill>
                <a:srgbClr val="3333CC"/>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A6F87E76-7432-469D-8A2F-9B266C7371C5}" type="slidenum">
              <a:rPr lang="en-US" smtClean="0"/>
              <a:pPr/>
              <a:t>27</a:t>
            </a:fld>
            <a:endParaRPr lang="en-US" smtClean="0"/>
          </a:p>
        </p:txBody>
      </p:sp>
      <p:sp>
        <p:nvSpPr>
          <p:cNvPr id="46083" name="Rectangle 4"/>
          <p:cNvSpPr>
            <a:spLocks noChangeArrowheads="1"/>
          </p:cNvSpPr>
          <p:nvPr/>
        </p:nvSpPr>
        <p:spPr bwMode="auto">
          <a:xfrm>
            <a:off x="1139825" y="323850"/>
            <a:ext cx="4578350" cy="366713"/>
          </a:xfrm>
          <a:prstGeom prst="rect">
            <a:avLst/>
          </a:prstGeom>
          <a:noFill/>
          <a:ln w="9525">
            <a:noFill/>
            <a:miter lim="800000"/>
            <a:headEnd/>
            <a:tailEnd/>
          </a:ln>
        </p:spPr>
        <p:txBody>
          <a:bodyPr wrap="none">
            <a:spAutoFit/>
          </a:bodyPr>
          <a:lstStyle/>
          <a:p>
            <a:pPr eaLnBrk="0" hangingPunct="0"/>
            <a:r>
              <a:rPr lang="en-US" b="1"/>
              <a:t>HURRICANE SURVIVAL KIT CHECKLIST</a:t>
            </a:r>
          </a:p>
        </p:txBody>
      </p:sp>
      <p:sp>
        <p:nvSpPr>
          <p:cNvPr id="46084" name="Rectangle 5"/>
          <p:cNvSpPr>
            <a:spLocks noChangeArrowheads="1"/>
          </p:cNvSpPr>
          <p:nvPr/>
        </p:nvSpPr>
        <p:spPr bwMode="auto">
          <a:xfrm>
            <a:off x="76200" y="3200400"/>
            <a:ext cx="3244850" cy="5837238"/>
          </a:xfrm>
          <a:prstGeom prst="rect">
            <a:avLst/>
          </a:prstGeom>
          <a:noFill/>
          <a:ln w="9525">
            <a:noFill/>
            <a:miter lim="800000"/>
            <a:headEnd/>
            <a:tailEnd/>
          </a:ln>
        </p:spPr>
        <p:txBody>
          <a:bodyPr anchor="ctr">
            <a:spAutoFit/>
          </a:bodyPr>
          <a:lstStyle/>
          <a:p>
            <a:pPr>
              <a:buClr>
                <a:schemeClr val="tx1"/>
              </a:buClr>
              <a:buFont typeface="Wingdings" pitchFamily="2" charset="2"/>
              <a:buChar char="q"/>
            </a:pPr>
            <a:r>
              <a:rPr lang="en-US" sz="800" b="1" dirty="0">
                <a:solidFill>
                  <a:srgbClr val="3333CC"/>
                </a:solidFill>
              </a:rPr>
              <a:t>  </a:t>
            </a:r>
            <a:r>
              <a:rPr lang="en-US" sz="800" b="1" dirty="0"/>
              <a:t>Drinking water (1 gallon - per person - per day) </a:t>
            </a:r>
          </a:p>
          <a:p>
            <a:pPr>
              <a:buFont typeface="Wingdings" pitchFamily="2" charset="2"/>
              <a:buChar char="q"/>
            </a:pPr>
            <a:endParaRPr lang="en-US" sz="800" b="1" dirty="0"/>
          </a:p>
          <a:p>
            <a:pPr>
              <a:buFont typeface="Wingdings" pitchFamily="2" charset="2"/>
              <a:buChar char="q"/>
            </a:pPr>
            <a:r>
              <a:rPr lang="en-US" sz="800" b="1" dirty="0"/>
              <a:t>  Nonperishable foods</a:t>
            </a:r>
          </a:p>
          <a:p>
            <a:pPr lvl="1">
              <a:buFont typeface="Wingdings" pitchFamily="2" charset="2"/>
              <a:buChar char="q"/>
            </a:pPr>
            <a:r>
              <a:rPr lang="en-US" sz="800" b="1" dirty="0"/>
              <a:t> Canned meat/fish</a:t>
            </a:r>
          </a:p>
          <a:p>
            <a:pPr lvl="1">
              <a:buFont typeface="Wingdings" pitchFamily="2" charset="2"/>
              <a:buChar char="q"/>
            </a:pPr>
            <a:r>
              <a:rPr lang="en-US" sz="800" b="1" dirty="0"/>
              <a:t> Canned fruit/vegetables</a:t>
            </a:r>
          </a:p>
          <a:p>
            <a:pPr lvl="1">
              <a:buFont typeface="Wingdings" pitchFamily="2" charset="2"/>
              <a:buChar char="q"/>
            </a:pPr>
            <a:r>
              <a:rPr lang="en-US" sz="800" b="1" dirty="0"/>
              <a:t> Dried fruit</a:t>
            </a:r>
          </a:p>
          <a:p>
            <a:pPr lvl="1">
              <a:buFont typeface="Wingdings" pitchFamily="2" charset="2"/>
              <a:buChar char="q"/>
            </a:pPr>
            <a:r>
              <a:rPr lang="en-US" sz="800" b="1" dirty="0"/>
              <a:t> Bread in moisture proof packaging</a:t>
            </a:r>
          </a:p>
          <a:p>
            <a:pPr lvl="1">
              <a:buFont typeface="Wingdings" pitchFamily="2" charset="2"/>
              <a:buChar char="q"/>
            </a:pPr>
            <a:r>
              <a:rPr lang="en-US" sz="800" b="1" dirty="0"/>
              <a:t> Cookies/Candy</a:t>
            </a:r>
          </a:p>
          <a:p>
            <a:pPr lvl="1">
              <a:buFont typeface="Wingdings" pitchFamily="2" charset="2"/>
              <a:buChar char="q"/>
            </a:pPr>
            <a:r>
              <a:rPr lang="en-US" sz="800" b="1" dirty="0"/>
              <a:t> Power/granola bars</a:t>
            </a:r>
          </a:p>
          <a:p>
            <a:pPr lvl="1">
              <a:buFont typeface="Wingdings" pitchFamily="2" charset="2"/>
              <a:buChar char="q"/>
            </a:pPr>
            <a:r>
              <a:rPr lang="en-US" sz="800" b="1" dirty="0"/>
              <a:t> Canned soups</a:t>
            </a:r>
          </a:p>
          <a:p>
            <a:pPr lvl="1">
              <a:buFont typeface="Wingdings" pitchFamily="2" charset="2"/>
              <a:buChar char="q"/>
            </a:pPr>
            <a:r>
              <a:rPr lang="en-US" sz="800" b="1" dirty="0"/>
              <a:t> Non-perishable milk</a:t>
            </a:r>
          </a:p>
          <a:p>
            <a:pPr lvl="1">
              <a:buFont typeface="Wingdings" pitchFamily="2" charset="2"/>
              <a:buChar char="q"/>
            </a:pPr>
            <a:r>
              <a:rPr lang="en-US" sz="800" b="1" dirty="0"/>
              <a:t> Packaged condiments</a:t>
            </a:r>
          </a:p>
          <a:p>
            <a:pPr lvl="1">
              <a:buFont typeface="Wingdings" pitchFamily="2" charset="2"/>
              <a:buChar char="q"/>
            </a:pPr>
            <a:r>
              <a:rPr lang="en-US" sz="800" b="1" dirty="0"/>
              <a:t> Peanut butter and jelly</a:t>
            </a:r>
          </a:p>
          <a:p>
            <a:pPr lvl="1">
              <a:buFont typeface="Wingdings" pitchFamily="2" charset="2"/>
              <a:buChar char="q"/>
            </a:pPr>
            <a:r>
              <a:rPr lang="en-US" sz="800" b="1" dirty="0"/>
              <a:t> Instant tea/coffee</a:t>
            </a:r>
          </a:p>
          <a:p>
            <a:pPr lvl="1">
              <a:buFont typeface="Wingdings" pitchFamily="2" charset="2"/>
              <a:buChar char="q"/>
            </a:pPr>
            <a:r>
              <a:rPr lang="en-US" sz="800" b="1" dirty="0"/>
              <a:t> Powdered or single serve drinks</a:t>
            </a:r>
          </a:p>
          <a:p>
            <a:pPr>
              <a:buFont typeface="Wingdings" pitchFamily="2" charset="2"/>
              <a:buNone/>
            </a:pPr>
            <a:endParaRPr lang="en-US" sz="800" b="1" dirty="0"/>
          </a:p>
          <a:p>
            <a:pPr>
              <a:buFont typeface="Wingdings" pitchFamily="2" charset="2"/>
              <a:buChar char="q"/>
            </a:pPr>
            <a:r>
              <a:rPr lang="en-US" sz="800" b="1" dirty="0"/>
              <a:t>  Manual can opener </a:t>
            </a:r>
          </a:p>
          <a:p>
            <a:pPr>
              <a:buFont typeface="Wingdings" pitchFamily="2" charset="2"/>
              <a:buChar char="q"/>
            </a:pPr>
            <a:endParaRPr lang="en-US" sz="800" b="1" dirty="0"/>
          </a:p>
          <a:p>
            <a:pPr>
              <a:buFont typeface="Wingdings" pitchFamily="2" charset="2"/>
              <a:buChar char="q"/>
            </a:pPr>
            <a:r>
              <a:rPr lang="en-US" sz="800" b="1" dirty="0"/>
              <a:t>  </a:t>
            </a:r>
            <a:r>
              <a:rPr lang="en-US" sz="800" b="1" dirty="0" err="1"/>
              <a:t>Sterno</a:t>
            </a:r>
            <a:r>
              <a:rPr lang="en-US" sz="800" b="1" dirty="0"/>
              <a:t> fuel</a:t>
            </a:r>
          </a:p>
          <a:p>
            <a:pPr>
              <a:buFont typeface="Wingdings" pitchFamily="2" charset="2"/>
              <a:buChar char="q"/>
            </a:pPr>
            <a:endParaRPr lang="en-US" sz="800" b="1" dirty="0"/>
          </a:p>
          <a:p>
            <a:pPr>
              <a:buFont typeface="Wingdings" pitchFamily="2" charset="2"/>
              <a:buChar char="q"/>
            </a:pPr>
            <a:r>
              <a:rPr lang="en-US" sz="800" b="1" dirty="0"/>
              <a:t>  Portable camp stove/grill</a:t>
            </a:r>
          </a:p>
          <a:p>
            <a:pPr>
              <a:buFont typeface="Wingdings" pitchFamily="2" charset="2"/>
              <a:buChar char="q"/>
            </a:pPr>
            <a:endParaRPr lang="en-US" sz="800" b="1" dirty="0"/>
          </a:p>
          <a:p>
            <a:pPr>
              <a:buFont typeface="Wingdings" pitchFamily="2" charset="2"/>
              <a:buChar char="q"/>
            </a:pPr>
            <a:r>
              <a:rPr lang="en-US" sz="800" b="1" dirty="0"/>
              <a:t>  Stove/grill fuel (charcoal w/ lighter fluid or propane)</a:t>
            </a:r>
          </a:p>
          <a:p>
            <a:pPr>
              <a:buFont typeface="Wingdings" pitchFamily="2" charset="2"/>
              <a:buChar char="q"/>
            </a:pPr>
            <a:endParaRPr lang="en-US" sz="800" b="1" dirty="0"/>
          </a:p>
          <a:p>
            <a:pPr>
              <a:buFont typeface="Wingdings" pitchFamily="2" charset="2"/>
              <a:buChar char="q"/>
            </a:pPr>
            <a:r>
              <a:rPr lang="en-US" sz="800" b="1" dirty="0"/>
              <a:t>  Waterproof matches / butane lighter</a:t>
            </a:r>
          </a:p>
          <a:p>
            <a:pPr>
              <a:buFont typeface="Wingdings" pitchFamily="2" charset="2"/>
              <a:buNone/>
            </a:pPr>
            <a:endParaRPr lang="en-US" sz="800" b="1" dirty="0"/>
          </a:p>
          <a:p>
            <a:pPr>
              <a:buFont typeface="Wingdings" pitchFamily="2" charset="2"/>
              <a:buChar char="q"/>
            </a:pPr>
            <a:r>
              <a:rPr lang="en-US" sz="800" b="1" dirty="0"/>
              <a:t>  Disposable eating utensils, plates, and cups</a:t>
            </a:r>
          </a:p>
          <a:p>
            <a:pPr>
              <a:buFont typeface="Wingdings" pitchFamily="2" charset="2"/>
              <a:buChar char="q"/>
            </a:pPr>
            <a:endParaRPr lang="en-US" sz="800" b="1" dirty="0"/>
          </a:p>
          <a:p>
            <a:pPr>
              <a:buFont typeface="Wingdings" pitchFamily="2" charset="2"/>
              <a:buChar char="q"/>
            </a:pPr>
            <a:r>
              <a:rPr lang="en-US" sz="800" b="1" dirty="0"/>
              <a:t>  Grilling utensils</a:t>
            </a:r>
          </a:p>
          <a:p>
            <a:pPr>
              <a:buFont typeface="Wingdings" pitchFamily="2" charset="2"/>
              <a:buChar char="q"/>
            </a:pPr>
            <a:endParaRPr lang="en-US" sz="800" b="1" dirty="0"/>
          </a:p>
          <a:p>
            <a:pPr>
              <a:buFont typeface="Wingdings" pitchFamily="2" charset="2"/>
              <a:buChar char="q"/>
            </a:pPr>
            <a:r>
              <a:rPr lang="en-US" sz="800" b="1" dirty="0"/>
              <a:t>  Napkins and paper towels</a:t>
            </a:r>
          </a:p>
          <a:p>
            <a:pPr>
              <a:buFont typeface="Wingdings" pitchFamily="2" charset="2"/>
              <a:buChar char="q"/>
            </a:pPr>
            <a:endParaRPr lang="en-US" sz="800" b="1" dirty="0"/>
          </a:p>
          <a:p>
            <a:pPr>
              <a:buFont typeface="Wingdings" pitchFamily="2" charset="2"/>
              <a:buChar char="q"/>
            </a:pPr>
            <a:r>
              <a:rPr lang="en-US" sz="800" b="1" dirty="0"/>
              <a:t>  Aluminum foil</a:t>
            </a:r>
          </a:p>
          <a:p>
            <a:pPr>
              <a:buFont typeface="Wingdings" pitchFamily="2" charset="2"/>
              <a:buChar char="q"/>
            </a:pPr>
            <a:endParaRPr lang="en-US" sz="800" b="1" dirty="0"/>
          </a:p>
          <a:p>
            <a:pPr>
              <a:buFont typeface="Wingdings" pitchFamily="2" charset="2"/>
              <a:buChar char="q"/>
            </a:pPr>
            <a:r>
              <a:rPr lang="en-US" sz="800" b="1" dirty="0"/>
              <a:t>  Oven mitts</a:t>
            </a:r>
          </a:p>
          <a:p>
            <a:pPr>
              <a:buFont typeface="Wingdings" pitchFamily="2" charset="2"/>
              <a:buNone/>
            </a:pPr>
            <a:endParaRPr lang="en-US" sz="800" b="1" dirty="0"/>
          </a:p>
          <a:p>
            <a:pPr>
              <a:buFont typeface="Wingdings" pitchFamily="2" charset="2"/>
              <a:buChar char="q"/>
            </a:pPr>
            <a:r>
              <a:rPr lang="en-US" sz="800" b="1" dirty="0"/>
              <a:t>  Standard single line phone (that does not require </a:t>
            </a:r>
          </a:p>
          <a:p>
            <a:pPr>
              <a:buFont typeface="Wingdings" pitchFamily="2" charset="2"/>
              <a:buNone/>
            </a:pPr>
            <a:r>
              <a:rPr lang="en-US" sz="800" b="1" dirty="0"/>
              <a:t>     electricity)</a:t>
            </a:r>
          </a:p>
          <a:p>
            <a:pPr>
              <a:buFont typeface="Wingdings" pitchFamily="2" charset="2"/>
              <a:buChar char="q"/>
            </a:pPr>
            <a:endParaRPr lang="en-US" sz="800" b="1" dirty="0"/>
          </a:p>
          <a:p>
            <a:pPr>
              <a:buFont typeface="Wingdings" pitchFamily="2" charset="2"/>
              <a:buChar char="q"/>
            </a:pPr>
            <a:r>
              <a:rPr lang="en-US" sz="800" b="1" dirty="0"/>
              <a:t>  Flashlight (1 per person)</a:t>
            </a:r>
          </a:p>
          <a:p>
            <a:pPr>
              <a:buFont typeface="Wingdings" pitchFamily="2" charset="2"/>
              <a:buChar char="q"/>
            </a:pPr>
            <a:endParaRPr lang="en-US" sz="800" b="1" dirty="0"/>
          </a:p>
          <a:p>
            <a:pPr>
              <a:buFont typeface="Wingdings" pitchFamily="2" charset="2"/>
              <a:buChar char="q"/>
            </a:pPr>
            <a:r>
              <a:rPr lang="en-US" sz="800" b="1" dirty="0"/>
              <a:t>  Portable battery powered lanterns </a:t>
            </a:r>
          </a:p>
          <a:p>
            <a:pPr>
              <a:buFont typeface="Wingdings" pitchFamily="2" charset="2"/>
              <a:buChar char="q"/>
            </a:pPr>
            <a:endParaRPr lang="en-US" sz="800" b="1" dirty="0"/>
          </a:p>
          <a:p>
            <a:pPr>
              <a:buFont typeface="Wingdings" pitchFamily="2" charset="2"/>
              <a:buChar char="q"/>
            </a:pPr>
            <a:r>
              <a:rPr lang="en-US" sz="800" b="1" dirty="0"/>
              <a:t>  Battery operated radio</a:t>
            </a:r>
          </a:p>
          <a:p>
            <a:pPr>
              <a:buFont typeface="Wingdings" pitchFamily="2" charset="2"/>
              <a:buChar char="q"/>
            </a:pPr>
            <a:endParaRPr lang="en-US" sz="800" b="1" dirty="0"/>
          </a:p>
          <a:p>
            <a:pPr>
              <a:buFont typeface="Wingdings" pitchFamily="2" charset="2"/>
              <a:buChar char="q"/>
            </a:pPr>
            <a:r>
              <a:rPr lang="en-US" sz="800" b="1" dirty="0"/>
              <a:t>  Extra batteries (ensure sizes match all battery operated </a:t>
            </a:r>
          </a:p>
          <a:p>
            <a:pPr>
              <a:buFont typeface="Wingdings" pitchFamily="2" charset="2"/>
              <a:buNone/>
            </a:pPr>
            <a:r>
              <a:rPr lang="en-US" sz="800" b="1" dirty="0"/>
              <a:t>     devices) </a:t>
            </a:r>
          </a:p>
        </p:txBody>
      </p:sp>
      <p:sp>
        <p:nvSpPr>
          <p:cNvPr id="46085" name="Rectangle 7"/>
          <p:cNvSpPr>
            <a:spLocks noChangeArrowheads="1"/>
          </p:cNvSpPr>
          <p:nvPr/>
        </p:nvSpPr>
        <p:spPr bwMode="auto">
          <a:xfrm>
            <a:off x="3556000" y="990600"/>
            <a:ext cx="3251200" cy="7915275"/>
          </a:xfrm>
          <a:prstGeom prst="rect">
            <a:avLst/>
          </a:prstGeom>
          <a:noFill/>
          <a:ln w="9525">
            <a:noFill/>
            <a:miter lim="800000"/>
            <a:headEnd/>
            <a:tailEnd/>
          </a:ln>
        </p:spPr>
        <p:txBody>
          <a:bodyPr>
            <a:spAutoFit/>
          </a:bodyPr>
          <a:lstStyle/>
          <a:p>
            <a:pPr>
              <a:buClr>
                <a:schemeClr val="tx1"/>
              </a:buClr>
              <a:buFont typeface="Wingdings" pitchFamily="2" charset="2"/>
              <a:buChar char="q"/>
            </a:pPr>
            <a:r>
              <a:rPr lang="en-US" sz="800" b="1" dirty="0">
                <a:solidFill>
                  <a:srgbClr val="3333CC"/>
                </a:solidFill>
              </a:rPr>
              <a:t>  </a:t>
            </a:r>
            <a:r>
              <a:rPr lang="en-US" sz="800" b="1" dirty="0"/>
              <a:t>First aid kit</a:t>
            </a:r>
          </a:p>
          <a:p>
            <a:pPr lvl="1">
              <a:buFont typeface="Wingdings" pitchFamily="2" charset="2"/>
              <a:buChar char="q"/>
            </a:pPr>
            <a:r>
              <a:rPr lang="en-US" sz="800" b="1" dirty="0"/>
              <a:t> Aspirin</a:t>
            </a:r>
          </a:p>
          <a:p>
            <a:pPr lvl="1">
              <a:buFont typeface="Wingdings" pitchFamily="2" charset="2"/>
              <a:buChar char="q"/>
            </a:pPr>
            <a:r>
              <a:rPr lang="en-US" sz="800" b="1" dirty="0"/>
              <a:t> Antibiotic cream </a:t>
            </a:r>
          </a:p>
          <a:p>
            <a:pPr lvl="1">
              <a:buFont typeface="Wingdings" pitchFamily="2" charset="2"/>
              <a:buChar char="q"/>
            </a:pPr>
            <a:r>
              <a:rPr lang="en-US" sz="800" b="1" dirty="0"/>
              <a:t> Mosquito repellent </a:t>
            </a:r>
          </a:p>
          <a:p>
            <a:pPr lvl="1">
              <a:buFont typeface="Wingdings" pitchFamily="2" charset="2"/>
              <a:buChar char="q"/>
            </a:pPr>
            <a:r>
              <a:rPr lang="en-US" sz="800" b="1" dirty="0"/>
              <a:t> Sunscreen (45 SPF recommended)</a:t>
            </a:r>
          </a:p>
          <a:p>
            <a:pPr lvl="1">
              <a:buFont typeface="Wingdings" pitchFamily="2" charset="2"/>
              <a:buChar char="q"/>
            </a:pPr>
            <a:r>
              <a:rPr lang="en-US" sz="800" b="1" dirty="0"/>
              <a:t> Gauze bandages </a:t>
            </a:r>
          </a:p>
          <a:p>
            <a:pPr lvl="1">
              <a:buFont typeface="Wingdings" pitchFamily="2" charset="2"/>
              <a:buChar char="q"/>
            </a:pPr>
            <a:r>
              <a:rPr lang="en-US" sz="800" b="1" dirty="0"/>
              <a:t> Adhesive tape</a:t>
            </a:r>
          </a:p>
          <a:p>
            <a:pPr lvl="1">
              <a:buFont typeface="Wingdings" pitchFamily="2" charset="2"/>
              <a:buChar char="q"/>
            </a:pPr>
            <a:r>
              <a:rPr lang="en-US" sz="800" b="1" dirty="0"/>
              <a:t> Sterile pads</a:t>
            </a:r>
          </a:p>
          <a:p>
            <a:pPr lvl="1">
              <a:buFont typeface="Wingdings" pitchFamily="2" charset="2"/>
              <a:buChar char="q"/>
            </a:pPr>
            <a:r>
              <a:rPr lang="en-US" sz="800" b="1" dirty="0"/>
              <a:t> Band aids</a:t>
            </a:r>
          </a:p>
          <a:p>
            <a:pPr lvl="1">
              <a:buFont typeface="Wingdings" pitchFamily="2" charset="2"/>
              <a:buChar char="q"/>
            </a:pPr>
            <a:r>
              <a:rPr lang="en-US" sz="800" b="1" dirty="0"/>
              <a:t> Triangular bandages</a:t>
            </a:r>
          </a:p>
          <a:p>
            <a:pPr lvl="1">
              <a:buFont typeface="Wingdings" pitchFamily="2" charset="2"/>
              <a:buChar char="q"/>
            </a:pPr>
            <a:r>
              <a:rPr lang="en-US" sz="800" b="1" dirty="0"/>
              <a:t> Safety scissors</a:t>
            </a:r>
          </a:p>
          <a:p>
            <a:pPr lvl="1">
              <a:buFont typeface="Wingdings" pitchFamily="2" charset="2"/>
              <a:buChar char="q"/>
            </a:pPr>
            <a:endParaRPr lang="en-US" sz="800" b="1" dirty="0"/>
          </a:p>
          <a:p>
            <a:pPr>
              <a:buFont typeface="Wingdings" pitchFamily="2" charset="2"/>
              <a:buChar char="q"/>
            </a:pPr>
            <a:r>
              <a:rPr lang="en-US" sz="800" b="1" dirty="0"/>
              <a:t>  2 week supply of medications (and copy of </a:t>
            </a:r>
            <a:r>
              <a:rPr lang="en-US" sz="800" b="1" dirty="0" smtClean="0"/>
              <a:t>prescriptions)</a:t>
            </a:r>
            <a:endParaRPr lang="en-US" sz="800" b="1" dirty="0"/>
          </a:p>
          <a:p>
            <a:pPr>
              <a:buFont typeface="Wingdings" pitchFamily="2" charset="2"/>
              <a:buChar char="q"/>
            </a:pPr>
            <a:endParaRPr lang="en-US" sz="800" dirty="0"/>
          </a:p>
          <a:p>
            <a:pPr>
              <a:buFont typeface="Wingdings" pitchFamily="2" charset="2"/>
              <a:buChar char="q"/>
            </a:pPr>
            <a:r>
              <a:rPr lang="en-US" sz="800" b="1" dirty="0"/>
              <a:t>  Large trash bags (lots of them) </a:t>
            </a:r>
          </a:p>
          <a:p>
            <a:pPr>
              <a:buFont typeface="Wingdings" pitchFamily="2" charset="2"/>
              <a:buChar char="q"/>
            </a:pPr>
            <a:endParaRPr lang="en-US" sz="800" b="1" dirty="0"/>
          </a:p>
          <a:p>
            <a:pPr>
              <a:buFont typeface="Wingdings" pitchFamily="2" charset="2"/>
              <a:buChar char="q"/>
            </a:pPr>
            <a:r>
              <a:rPr lang="en-US" sz="800" b="1" dirty="0"/>
              <a:t>  Unscented bleach (add 8 drops of bleach per gal) </a:t>
            </a:r>
          </a:p>
          <a:p>
            <a:pPr>
              <a:buFont typeface="Wingdings" pitchFamily="2" charset="2"/>
              <a:buChar char="q"/>
            </a:pPr>
            <a:endParaRPr lang="en-US" sz="800" b="1" dirty="0"/>
          </a:p>
          <a:p>
            <a:pPr>
              <a:buFont typeface="Wingdings" pitchFamily="2" charset="2"/>
              <a:buChar char="q"/>
            </a:pPr>
            <a:r>
              <a:rPr lang="en-US" sz="800" b="1" dirty="0"/>
              <a:t>  Soap and liquid detergent</a:t>
            </a:r>
          </a:p>
          <a:p>
            <a:pPr>
              <a:buFont typeface="Wingdings" pitchFamily="2" charset="2"/>
              <a:buChar char="q"/>
            </a:pPr>
            <a:endParaRPr lang="en-US" sz="800" b="1" dirty="0"/>
          </a:p>
          <a:p>
            <a:pPr>
              <a:buFont typeface="Wingdings" pitchFamily="2" charset="2"/>
              <a:buChar char="q"/>
            </a:pPr>
            <a:r>
              <a:rPr lang="en-US" sz="800" b="1" dirty="0"/>
              <a:t>  Plastic bags (assorted sizes of zip locks)</a:t>
            </a:r>
          </a:p>
          <a:p>
            <a:pPr>
              <a:buFont typeface="Wingdings" pitchFamily="2" charset="2"/>
              <a:buChar char="q"/>
            </a:pPr>
            <a:endParaRPr lang="en-US" sz="800" b="1" dirty="0"/>
          </a:p>
          <a:p>
            <a:pPr>
              <a:buFont typeface="Wingdings" pitchFamily="2" charset="2"/>
              <a:buChar char="q"/>
            </a:pPr>
            <a:r>
              <a:rPr lang="en-US" sz="800" b="1" dirty="0"/>
              <a:t>  Tool box (with assorted tools for minor repairs)</a:t>
            </a:r>
          </a:p>
          <a:p>
            <a:pPr>
              <a:buFont typeface="Wingdings" pitchFamily="2" charset="2"/>
              <a:buChar char="q"/>
            </a:pPr>
            <a:endParaRPr lang="en-US" sz="800" b="1" dirty="0"/>
          </a:p>
          <a:p>
            <a:pPr>
              <a:buFont typeface="Wingdings" pitchFamily="2" charset="2"/>
              <a:buChar char="q"/>
            </a:pPr>
            <a:r>
              <a:rPr lang="en-US" sz="800" b="1" dirty="0"/>
              <a:t>  ABC rated fire extinguisher</a:t>
            </a:r>
          </a:p>
          <a:p>
            <a:pPr>
              <a:buFont typeface="Wingdings" pitchFamily="2" charset="2"/>
              <a:buChar char="q"/>
            </a:pPr>
            <a:endParaRPr lang="en-US" sz="800" b="1" dirty="0"/>
          </a:p>
          <a:p>
            <a:pPr>
              <a:buFont typeface="Wingdings" pitchFamily="2" charset="2"/>
              <a:buChar char="q"/>
            </a:pPr>
            <a:r>
              <a:rPr lang="en-US" sz="800" b="1" dirty="0"/>
              <a:t>  Masking tape or duct tape</a:t>
            </a:r>
          </a:p>
          <a:p>
            <a:endParaRPr lang="en-US" sz="800" b="1" dirty="0"/>
          </a:p>
          <a:p>
            <a:pPr>
              <a:buFont typeface="Wingdings" pitchFamily="2" charset="2"/>
              <a:buChar char="q"/>
            </a:pPr>
            <a:r>
              <a:rPr lang="en-US" sz="800" b="1" dirty="0"/>
              <a:t>  Outdoor extension cords</a:t>
            </a:r>
          </a:p>
          <a:p>
            <a:pPr>
              <a:buFont typeface="Wingdings" pitchFamily="2" charset="2"/>
              <a:buChar char="q"/>
            </a:pPr>
            <a:endParaRPr lang="en-US" sz="800" b="1" dirty="0"/>
          </a:p>
          <a:p>
            <a:pPr>
              <a:buFont typeface="Wingdings" pitchFamily="2" charset="2"/>
              <a:buChar char="q"/>
            </a:pPr>
            <a:r>
              <a:rPr lang="en-US" sz="800" b="1" dirty="0"/>
              <a:t>  Spray paint</a:t>
            </a:r>
          </a:p>
          <a:p>
            <a:pPr>
              <a:buFont typeface="Wingdings" pitchFamily="2" charset="2"/>
              <a:buChar char="q"/>
            </a:pPr>
            <a:endParaRPr lang="en-US" sz="800" b="1" dirty="0"/>
          </a:p>
          <a:p>
            <a:pPr>
              <a:buFont typeface="Wingdings" pitchFamily="2" charset="2"/>
              <a:buChar char="q"/>
            </a:pPr>
            <a:r>
              <a:rPr lang="en-US" sz="800" b="1" dirty="0"/>
              <a:t>  Roofing tarps or plastic sheeting</a:t>
            </a:r>
          </a:p>
          <a:p>
            <a:pPr>
              <a:buFont typeface="Wingdings" pitchFamily="2" charset="2"/>
              <a:buChar char="q"/>
            </a:pPr>
            <a:endParaRPr lang="en-US" sz="800" b="1" dirty="0"/>
          </a:p>
          <a:p>
            <a:pPr>
              <a:buFont typeface="Wingdings" pitchFamily="2" charset="2"/>
              <a:buChar char="q"/>
            </a:pPr>
            <a:r>
              <a:rPr lang="en-US" sz="800" b="1" dirty="0"/>
              <a:t>  Heavy work gloves</a:t>
            </a:r>
          </a:p>
          <a:p>
            <a:pPr>
              <a:buFont typeface="Wingdings" pitchFamily="2" charset="2"/>
              <a:buChar char="q"/>
            </a:pPr>
            <a:endParaRPr lang="en-US" sz="800" b="1" dirty="0"/>
          </a:p>
          <a:p>
            <a:pPr>
              <a:buFont typeface="Wingdings" pitchFamily="2" charset="2"/>
              <a:buChar char="q"/>
            </a:pPr>
            <a:r>
              <a:rPr lang="en-US" sz="800" b="1" dirty="0"/>
              <a:t>  Sturdy shoes</a:t>
            </a:r>
          </a:p>
          <a:p>
            <a:pPr>
              <a:buFont typeface="Wingdings" pitchFamily="2" charset="2"/>
              <a:buChar char="q"/>
            </a:pPr>
            <a:endParaRPr lang="en-US" sz="800" b="1" dirty="0"/>
          </a:p>
          <a:p>
            <a:pPr>
              <a:buFont typeface="Wingdings" pitchFamily="2" charset="2"/>
              <a:buChar char="q"/>
            </a:pPr>
            <a:r>
              <a:rPr lang="en-US" sz="800" b="1" dirty="0"/>
              <a:t>  Change of clothes</a:t>
            </a:r>
          </a:p>
          <a:p>
            <a:pPr>
              <a:buFont typeface="Wingdings" pitchFamily="2" charset="2"/>
              <a:buChar char="q"/>
            </a:pPr>
            <a:endParaRPr lang="en-US" sz="800" b="1" dirty="0"/>
          </a:p>
          <a:p>
            <a:pPr>
              <a:buFont typeface="Wingdings" pitchFamily="2" charset="2"/>
              <a:buChar char="q"/>
            </a:pPr>
            <a:r>
              <a:rPr lang="en-US" sz="800" b="1" dirty="0"/>
              <a:t>  Rain gear</a:t>
            </a:r>
          </a:p>
          <a:p>
            <a:pPr>
              <a:buFont typeface="Wingdings" pitchFamily="2" charset="2"/>
              <a:buChar char="q"/>
            </a:pPr>
            <a:endParaRPr lang="en-US" sz="800" b="1" dirty="0"/>
          </a:p>
          <a:p>
            <a:pPr>
              <a:buFont typeface="Wingdings" pitchFamily="2" charset="2"/>
              <a:buChar char="q"/>
            </a:pPr>
            <a:r>
              <a:rPr lang="en-US" sz="800" b="1" dirty="0"/>
              <a:t>  Extra glasses or contacts</a:t>
            </a:r>
          </a:p>
          <a:p>
            <a:pPr>
              <a:buFont typeface="Wingdings" pitchFamily="2" charset="2"/>
              <a:buChar char="q"/>
            </a:pPr>
            <a:endParaRPr lang="en-US" sz="800" b="1" dirty="0"/>
          </a:p>
          <a:p>
            <a:pPr>
              <a:buFont typeface="Wingdings" pitchFamily="2" charset="2"/>
              <a:buChar char="q"/>
            </a:pPr>
            <a:r>
              <a:rPr lang="en-US" sz="800" b="1" dirty="0"/>
              <a:t>  Money (Cash, but not too much)</a:t>
            </a:r>
          </a:p>
          <a:p>
            <a:pPr>
              <a:buFont typeface="Wingdings" pitchFamily="2" charset="2"/>
              <a:buChar char="q"/>
            </a:pPr>
            <a:endParaRPr lang="en-US" sz="800" b="1" dirty="0"/>
          </a:p>
          <a:p>
            <a:pPr>
              <a:buFont typeface="Wingdings" pitchFamily="2" charset="2"/>
              <a:buChar char="q"/>
            </a:pPr>
            <a:r>
              <a:rPr lang="en-US" sz="800" b="1" dirty="0"/>
              <a:t>  Maps of the area with landmarks on it</a:t>
            </a:r>
          </a:p>
          <a:p>
            <a:pPr>
              <a:buFont typeface="Wingdings" pitchFamily="2" charset="2"/>
              <a:buNone/>
            </a:pPr>
            <a:endParaRPr lang="en-US" sz="800" b="1" dirty="0"/>
          </a:p>
          <a:p>
            <a:pPr>
              <a:buFont typeface="Wingdings" pitchFamily="2" charset="2"/>
              <a:buChar char="q"/>
            </a:pPr>
            <a:r>
              <a:rPr lang="en-US" sz="800" b="1" dirty="0"/>
              <a:t>  Local phone book</a:t>
            </a:r>
          </a:p>
          <a:p>
            <a:pPr>
              <a:buFont typeface="Wingdings" pitchFamily="2" charset="2"/>
              <a:buChar char="q"/>
            </a:pPr>
            <a:endParaRPr lang="en-US" sz="800" b="1" dirty="0"/>
          </a:p>
          <a:p>
            <a:pPr>
              <a:buFont typeface="Wingdings" pitchFamily="2" charset="2"/>
              <a:buChar char="q"/>
            </a:pPr>
            <a:r>
              <a:rPr lang="en-US" sz="800" b="1" dirty="0"/>
              <a:t>  List of all your important contacts (family, doctors, </a:t>
            </a:r>
          </a:p>
          <a:p>
            <a:pPr>
              <a:buFont typeface="Wingdings" pitchFamily="2" charset="2"/>
              <a:buNone/>
            </a:pPr>
            <a:r>
              <a:rPr lang="en-US" sz="800" b="1" dirty="0"/>
              <a:t>     insurance agents)</a:t>
            </a:r>
          </a:p>
          <a:p>
            <a:pPr>
              <a:buFont typeface="Wingdings" pitchFamily="2" charset="2"/>
              <a:buNone/>
            </a:pPr>
            <a:endParaRPr lang="en-US" sz="800" b="1" dirty="0"/>
          </a:p>
          <a:p>
            <a:pPr>
              <a:buFont typeface="Wingdings" pitchFamily="2" charset="2"/>
              <a:buChar char="q"/>
            </a:pPr>
            <a:r>
              <a:rPr lang="en-US" sz="800" b="1" dirty="0"/>
              <a:t>  Banking information</a:t>
            </a:r>
          </a:p>
          <a:p>
            <a:pPr>
              <a:buFont typeface="Wingdings" pitchFamily="2" charset="2"/>
              <a:buChar char="q"/>
            </a:pPr>
            <a:endParaRPr lang="en-US" sz="800" b="1" dirty="0"/>
          </a:p>
          <a:p>
            <a:pPr>
              <a:buFont typeface="Wingdings" pitchFamily="2" charset="2"/>
              <a:buChar char="q"/>
            </a:pPr>
            <a:r>
              <a:rPr lang="en-US" sz="800" b="1" dirty="0"/>
              <a:t>  Leases / mortgage</a:t>
            </a:r>
          </a:p>
          <a:p>
            <a:pPr>
              <a:buFont typeface="Wingdings" pitchFamily="2" charset="2"/>
              <a:buChar char="q"/>
            </a:pPr>
            <a:endParaRPr lang="en-US" sz="800" b="1" dirty="0"/>
          </a:p>
          <a:p>
            <a:pPr>
              <a:buFont typeface="Wingdings" pitchFamily="2" charset="2"/>
              <a:buChar char="q"/>
            </a:pPr>
            <a:r>
              <a:rPr lang="en-US" sz="800" b="1" dirty="0"/>
              <a:t>  Proof of occupancy (such as utility bill)</a:t>
            </a:r>
          </a:p>
          <a:p>
            <a:pPr>
              <a:buFont typeface="Wingdings" pitchFamily="2" charset="2"/>
              <a:buChar char="q"/>
            </a:pPr>
            <a:endParaRPr lang="en-US" sz="800" b="1" dirty="0"/>
          </a:p>
          <a:p>
            <a:pPr>
              <a:buFont typeface="Wingdings" pitchFamily="2" charset="2"/>
              <a:buChar char="q"/>
            </a:pPr>
            <a:r>
              <a:rPr lang="en-US" sz="800" b="1" dirty="0"/>
              <a:t>  Photo inventory of your personal belongings</a:t>
            </a:r>
          </a:p>
          <a:p>
            <a:pPr>
              <a:buFont typeface="Wingdings" pitchFamily="2" charset="2"/>
              <a:buChar char="q"/>
            </a:pPr>
            <a:endParaRPr lang="en-US" sz="800" b="1" dirty="0"/>
          </a:p>
          <a:p>
            <a:pPr>
              <a:buFont typeface="Wingdings" pitchFamily="2" charset="2"/>
              <a:buChar char="q"/>
            </a:pPr>
            <a:r>
              <a:rPr lang="en-US" sz="800" b="1" dirty="0"/>
              <a:t>  Insurance papers</a:t>
            </a:r>
          </a:p>
          <a:p>
            <a:pPr>
              <a:buFont typeface="Wingdings" pitchFamily="2" charset="2"/>
              <a:buChar char="q"/>
            </a:pPr>
            <a:endParaRPr lang="en-US" sz="800" b="1" dirty="0"/>
          </a:p>
          <a:p>
            <a:pPr>
              <a:buFont typeface="Wingdings" pitchFamily="2" charset="2"/>
              <a:buChar char="q"/>
            </a:pPr>
            <a:r>
              <a:rPr lang="en-US" sz="800" b="1" dirty="0"/>
              <a:t>  Waterproof container to keep the documents in</a:t>
            </a:r>
          </a:p>
        </p:txBody>
      </p:sp>
      <p:sp>
        <p:nvSpPr>
          <p:cNvPr id="46086" name="Rectangle 8"/>
          <p:cNvSpPr>
            <a:spLocks noChangeArrowheads="1"/>
          </p:cNvSpPr>
          <p:nvPr/>
        </p:nvSpPr>
        <p:spPr bwMode="auto">
          <a:xfrm>
            <a:off x="228600" y="1285875"/>
            <a:ext cx="2743200" cy="1533525"/>
          </a:xfrm>
          <a:prstGeom prst="rect">
            <a:avLst/>
          </a:prstGeom>
          <a:solidFill>
            <a:srgbClr val="FFFF00"/>
          </a:solidFill>
          <a:ln w="9525">
            <a:solidFill>
              <a:schemeClr val="tx1"/>
            </a:solidFill>
            <a:miter lim="800000"/>
            <a:headEnd/>
            <a:tailEnd/>
          </a:ln>
        </p:spPr>
        <p:txBody>
          <a:bodyPr lIns="0" tIns="0" rIns="0" bIns="0" anchor="ctr">
            <a:spAutoFit/>
          </a:bodyPr>
          <a:lstStyle/>
          <a:p>
            <a:pPr algn="ctr"/>
            <a:r>
              <a:rPr lang="en-US" sz="1000" b="1" dirty="0">
                <a:solidFill>
                  <a:srgbClr val="FF0000"/>
                </a:solidFill>
              </a:rPr>
              <a:t>Keep loose items in airtight plastic bags.</a:t>
            </a:r>
          </a:p>
          <a:p>
            <a:pPr algn="ctr"/>
            <a:endParaRPr lang="en-US" sz="1000" b="1" dirty="0">
              <a:solidFill>
                <a:srgbClr val="FF0000"/>
              </a:solidFill>
            </a:endParaRPr>
          </a:p>
          <a:p>
            <a:pPr algn="ctr"/>
            <a:r>
              <a:rPr lang="en-US" sz="1000" b="1" dirty="0">
                <a:solidFill>
                  <a:srgbClr val="FF0000"/>
                </a:solidFill>
              </a:rPr>
              <a:t>Gather the kit’s items in easy-to-carry containers or duffel bags. </a:t>
            </a:r>
          </a:p>
          <a:p>
            <a:pPr algn="ctr"/>
            <a:endParaRPr lang="en-US" sz="1000" b="1" dirty="0">
              <a:solidFill>
                <a:srgbClr val="FF0000"/>
              </a:solidFill>
            </a:endParaRPr>
          </a:p>
          <a:p>
            <a:pPr algn="ctr"/>
            <a:r>
              <a:rPr lang="en-US" sz="1000" b="1" dirty="0">
                <a:solidFill>
                  <a:srgbClr val="FF0000"/>
                </a:solidFill>
              </a:rPr>
              <a:t>Put them within reach, near the exit you use most often.</a:t>
            </a:r>
          </a:p>
          <a:p>
            <a:pPr algn="ctr"/>
            <a:endParaRPr lang="en-US" sz="1000" b="1" dirty="0">
              <a:solidFill>
                <a:srgbClr val="FF0000"/>
              </a:solidFill>
            </a:endParaRPr>
          </a:p>
          <a:p>
            <a:pPr algn="ctr"/>
            <a:r>
              <a:rPr lang="en-US" sz="1000" b="1" dirty="0">
                <a:solidFill>
                  <a:srgbClr val="FF0000"/>
                </a:solidFill>
              </a:rPr>
              <a:t>Your Hurricane Survival Kit should include 3 to 14 days supply.</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2F8F0811-3E56-4212-A41E-68E80A4B9698}" type="slidenum">
              <a:rPr lang="en-US" smtClean="0"/>
              <a:pPr/>
              <a:t>28</a:t>
            </a:fld>
            <a:endParaRPr lang="en-US" smtClean="0"/>
          </a:p>
        </p:txBody>
      </p:sp>
      <p:sp>
        <p:nvSpPr>
          <p:cNvPr id="47107" name="Rectangle 2"/>
          <p:cNvSpPr>
            <a:spLocks noChangeArrowheads="1"/>
          </p:cNvSpPr>
          <p:nvPr/>
        </p:nvSpPr>
        <p:spPr bwMode="auto">
          <a:xfrm>
            <a:off x="1139825" y="323850"/>
            <a:ext cx="4578350" cy="366713"/>
          </a:xfrm>
          <a:prstGeom prst="rect">
            <a:avLst/>
          </a:prstGeom>
          <a:noFill/>
          <a:ln w="9525">
            <a:noFill/>
            <a:miter lim="800000"/>
            <a:headEnd/>
            <a:tailEnd/>
          </a:ln>
        </p:spPr>
        <p:txBody>
          <a:bodyPr wrap="none">
            <a:spAutoFit/>
          </a:bodyPr>
          <a:lstStyle/>
          <a:p>
            <a:pPr eaLnBrk="0" hangingPunct="0"/>
            <a:r>
              <a:rPr lang="en-US" b="1"/>
              <a:t>HURRICANE SURVIVAL KIT CHECKLIST</a:t>
            </a:r>
          </a:p>
        </p:txBody>
      </p:sp>
      <p:sp>
        <p:nvSpPr>
          <p:cNvPr id="47108" name="Rectangle 5"/>
          <p:cNvSpPr>
            <a:spLocks noChangeArrowheads="1"/>
          </p:cNvSpPr>
          <p:nvPr/>
        </p:nvSpPr>
        <p:spPr bwMode="auto">
          <a:xfrm>
            <a:off x="101600" y="990600"/>
            <a:ext cx="3251200" cy="7793038"/>
          </a:xfrm>
          <a:prstGeom prst="rect">
            <a:avLst/>
          </a:prstGeom>
          <a:noFill/>
          <a:ln w="9525">
            <a:noFill/>
            <a:miter lim="800000"/>
            <a:headEnd/>
            <a:tailEnd/>
          </a:ln>
        </p:spPr>
        <p:txBody>
          <a:bodyPr>
            <a:spAutoFit/>
          </a:bodyPr>
          <a:lstStyle/>
          <a:p>
            <a:pPr>
              <a:buClr>
                <a:schemeClr val="tx1"/>
              </a:buClr>
              <a:buFont typeface="Wingdings" pitchFamily="2" charset="2"/>
              <a:buChar char="q"/>
            </a:pPr>
            <a:r>
              <a:rPr lang="en-US" sz="800" b="1" dirty="0">
                <a:solidFill>
                  <a:srgbClr val="3333CC"/>
                </a:solidFill>
              </a:rPr>
              <a:t>  </a:t>
            </a:r>
            <a:r>
              <a:rPr lang="en-US" sz="800" b="1" dirty="0"/>
              <a:t>Toiletries</a:t>
            </a:r>
          </a:p>
          <a:p>
            <a:pPr lvl="1">
              <a:buFont typeface="Wingdings" pitchFamily="2" charset="2"/>
              <a:buChar char="q"/>
            </a:pPr>
            <a:r>
              <a:rPr lang="en-US" sz="800" b="1" dirty="0"/>
              <a:t> Soap</a:t>
            </a:r>
          </a:p>
          <a:p>
            <a:pPr lvl="1">
              <a:buFont typeface="Wingdings" pitchFamily="2" charset="2"/>
              <a:buChar char="q"/>
            </a:pPr>
            <a:r>
              <a:rPr lang="en-US" sz="800" b="1" dirty="0"/>
              <a:t> Deodorant</a:t>
            </a:r>
          </a:p>
          <a:p>
            <a:pPr lvl="1">
              <a:buFont typeface="Wingdings" pitchFamily="2" charset="2"/>
              <a:buChar char="q"/>
            </a:pPr>
            <a:r>
              <a:rPr lang="en-US" sz="800" b="1" dirty="0"/>
              <a:t> Shampoo</a:t>
            </a:r>
          </a:p>
          <a:p>
            <a:pPr lvl="1">
              <a:buFont typeface="Wingdings" pitchFamily="2" charset="2"/>
              <a:buChar char="q"/>
            </a:pPr>
            <a:r>
              <a:rPr lang="en-US" sz="800" b="1" dirty="0"/>
              <a:t> Toothbrush</a:t>
            </a:r>
          </a:p>
          <a:p>
            <a:pPr lvl="1">
              <a:buFont typeface="Wingdings" pitchFamily="2" charset="2"/>
              <a:buChar char="q"/>
            </a:pPr>
            <a:r>
              <a:rPr lang="en-US" sz="800" b="1" dirty="0"/>
              <a:t> Toothpaste</a:t>
            </a:r>
          </a:p>
          <a:p>
            <a:pPr lvl="1">
              <a:buFont typeface="Wingdings" pitchFamily="2" charset="2"/>
              <a:buChar char="q"/>
            </a:pPr>
            <a:r>
              <a:rPr lang="en-US" sz="800" b="1" dirty="0"/>
              <a:t> Washcloth</a:t>
            </a:r>
          </a:p>
          <a:p>
            <a:pPr lvl="1">
              <a:buFont typeface="Wingdings" pitchFamily="2" charset="2"/>
              <a:buChar char="q"/>
            </a:pPr>
            <a:r>
              <a:rPr lang="en-US" sz="800" b="1" dirty="0"/>
              <a:t> Towel</a:t>
            </a:r>
          </a:p>
          <a:p>
            <a:pPr lvl="1">
              <a:buFont typeface="Wingdings" pitchFamily="2" charset="2"/>
              <a:buChar char="q"/>
            </a:pPr>
            <a:r>
              <a:rPr lang="en-US" sz="800" b="1" dirty="0"/>
              <a:t> Female products</a:t>
            </a:r>
          </a:p>
          <a:p>
            <a:pPr>
              <a:buFont typeface="Wingdings" pitchFamily="2" charset="2"/>
              <a:buChar char="q"/>
            </a:pPr>
            <a:endParaRPr lang="en-US" sz="800" b="1" dirty="0"/>
          </a:p>
          <a:p>
            <a:pPr>
              <a:buFont typeface="Wingdings" pitchFamily="2" charset="2"/>
              <a:buChar char="q"/>
            </a:pPr>
            <a:r>
              <a:rPr lang="en-US" sz="800" b="1" dirty="0"/>
              <a:t>  Toilet paper</a:t>
            </a:r>
          </a:p>
          <a:p>
            <a:pPr>
              <a:buFont typeface="Wingdings" pitchFamily="2" charset="2"/>
              <a:buChar char="q"/>
            </a:pPr>
            <a:endParaRPr lang="en-US" sz="800" b="1" dirty="0"/>
          </a:p>
          <a:p>
            <a:pPr>
              <a:buFont typeface="Wingdings" pitchFamily="2" charset="2"/>
              <a:buChar char="q"/>
            </a:pPr>
            <a:r>
              <a:rPr lang="en-US" sz="800" b="1" dirty="0"/>
              <a:t>  Bedding: </a:t>
            </a:r>
          </a:p>
          <a:p>
            <a:pPr lvl="1">
              <a:buFont typeface="Wingdings" pitchFamily="2" charset="2"/>
              <a:buChar char="q"/>
            </a:pPr>
            <a:r>
              <a:rPr lang="en-US" sz="800" b="1" dirty="0"/>
              <a:t> Pillows</a:t>
            </a:r>
          </a:p>
          <a:p>
            <a:pPr lvl="1">
              <a:buFont typeface="Wingdings" pitchFamily="2" charset="2"/>
              <a:buChar char="q"/>
            </a:pPr>
            <a:r>
              <a:rPr lang="en-US" sz="800" b="1" dirty="0"/>
              <a:t> Sleeping bags</a:t>
            </a:r>
          </a:p>
          <a:p>
            <a:pPr lvl="1">
              <a:buFont typeface="Wingdings" pitchFamily="2" charset="2"/>
              <a:buChar char="q"/>
            </a:pPr>
            <a:endParaRPr lang="en-US" sz="800" b="1" dirty="0"/>
          </a:p>
          <a:p>
            <a:pPr>
              <a:buFont typeface="Wingdings" pitchFamily="2" charset="2"/>
              <a:buChar char="q"/>
            </a:pPr>
            <a:r>
              <a:rPr lang="en-US" sz="800" b="1" dirty="0"/>
              <a:t>  Pet supplies</a:t>
            </a:r>
          </a:p>
          <a:p>
            <a:pPr lvl="1">
              <a:buFont typeface="Wingdings" pitchFamily="2" charset="2"/>
              <a:buChar char="q"/>
            </a:pPr>
            <a:r>
              <a:rPr lang="en-US" sz="800" b="1" dirty="0"/>
              <a:t> Water (1/2 gallon per day) for pets</a:t>
            </a:r>
          </a:p>
          <a:p>
            <a:pPr lvl="1">
              <a:buFont typeface="Wingdings" pitchFamily="2" charset="2"/>
              <a:buChar char="q"/>
            </a:pPr>
            <a:r>
              <a:rPr lang="en-US" sz="800" b="1" dirty="0"/>
              <a:t> Litter box and supplies</a:t>
            </a:r>
          </a:p>
          <a:p>
            <a:pPr lvl="1">
              <a:buFont typeface="Wingdings" pitchFamily="2" charset="2"/>
              <a:buChar char="q"/>
            </a:pPr>
            <a:r>
              <a:rPr lang="en-US" sz="800" b="1" dirty="0"/>
              <a:t> Carrying container</a:t>
            </a:r>
          </a:p>
          <a:p>
            <a:pPr lvl="1">
              <a:buFont typeface="Wingdings" pitchFamily="2" charset="2"/>
              <a:buChar char="q"/>
            </a:pPr>
            <a:r>
              <a:rPr lang="en-US" sz="800" b="1" dirty="0"/>
              <a:t> Dry and/or canned food</a:t>
            </a:r>
          </a:p>
          <a:p>
            <a:pPr lvl="1">
              <a:buFont typeface="Wingdings" pitchFamily="2" charset="2"/>
              <a:buChar char="q"/>
            </a:pPr>
            <a:r>
              <a:rPr lang="en-US" sz="800" b="1" dirty="0"/>
              <a:t> ID tags and collars</a:t>
            </a:r>
          </a:p>
          <a:p>
            <a:pPr lvl="1">
              <a:buFont typeface="Wingdings" pitchFamily="2" charset="2"/>
              <a:buChar char="q"/>
            </a:pPr>
            <a:r>
              <a:rPr lang="en-US" sz="800" b="1" dirty="0"/>
              <a:t> Proof of recent immunizations</a:t>
            </a:r>
          </a:p>
          <a:p>
            <a:pPr>
              <a:buFont typeface="Wingdings" pitchFamily="2" charset="2"/>
              <a:buChar char="q"/>
            </a:pPr>
            <a:endParaRPr lang="en-US" sz="800" b="1" dirty="0"/>
          </a:p>
          <a:p>
            <a:pPr>
              <a:buFont typeface="Wingdings" pitchFamily="2" charset="2"/>
              <a:buChar char="q"/>
            </a:pPr>
            <a:r>
              <a:rPr lang="en-US" sz="800" b="1" dirty="0"/>
              <a:t>  Baby supplies</a:t>
            </a:r>
          </a:p>
          <a:p>
            <a:pPr lvl="1">
              <a:buFont typeface="Wingdings" pitchFamily="2" charset="2"/>
              <a:buChar char="q"/>
            </a:pPr>
            <a:r>
              <a:rPr lang="en-US" sz="800" b="1" dirty="0"/>
              <a:t> Disposable diapers</a:t>
            </a:r>
          </a:p>
          <a:p>
            <a:pPr lvl="1">
              <a:buFont typeface="Wingdings" pitchFamily="2" charset="2"/>
              <a:buChar char="q"/>
            </a:pPr>
            <a:r>
              <a:rPr lang="en-US" sz="800" b="1" dirty="0"/>
              <a:t> Formula, food and medication</a:t>
            </a:r>
          </a:p>
          <a:p>
            <a:pPr lvl="1">
              <a:buFont typeface="Wingdings" pitchFamily="2" charset="2"/>
              <a:buChar char="q"/>
            </a:pPr>
            <a:r>
              <a:rPr lang="en-US" sz="800" b="1" dirty="0"/>
              <a:t> Bottles and feeding utensils</a:t>
            </a:r>
          </a:p>
          <a:p>
            <a:pPr lvl="1">
              <a:buFont typeface="Wingdings" pitchFamily="2" charset="2"/>
              <a:buChar char="q"/>
            </a:pPr>
            <a:endParaRPr lang="en-US" sz="800" b="1" dirty="0"/>
          </a:p>
          <a:p>
            <a:pPr>
              <a:buFont typeface="Wingdings" pitchFamily="2" charset="2"/>
              <a:buChar char="q"/>
            </a:pPr>
            <a:r>
              <a:rPr lang="en-US" sz="800" b="1" dirty="0"/>
              <a:t>  Entertainment</a:t>
            </a:r>
          </a:p>
          <a:p>
            <a:pPr lvl="1">
              <a:buFont typeface="Wingdings" pitchFamily="2" charset="2"/>
              <a:buChar char="q"/>
            </a:pPr>
            <a:r>
              <a:rPr lang="en-US" sz="800" b="1" dirty="0"/>
              <a:t> Books</a:t>
            </a:r>
          </a:p>
          <a:p>
            <a:pPr lvl="1">
              <a:buFont typeface="Wingdings" pitchFamily="2" charset="2"/>
              <a:buChar char="q"/>
            </a:pPr>
            <a:r>
              <a:rPr lang="en-US" sz="800" b="1" dirty="0"/>
              <a:t> Games</a:t>
            </a:r>
          </a:p>
          <a:p>
            <a:pPr lvl="1">
              <a:buFont typeface="Wingdings" pitchFamily="2" charset="2"/>
              <a:buChar char="q"/>
            </a:pPr>
            <a:r>
              <a:rPr lang="en-US" sz="800" b="1" dirty="0"/>
              <a:t> Toys</a:t>
            </a:r>
            <a:endParaRPr lang="en-US" sz="800" b="1" u="sng" dirty="0"/>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p:txBody>
      </p:sp>
      <p:sp>
        <p:nvSpPr>
          <p:cNvPr id="47109" name="Rectangle 6"/>
          <p:cNvSpPr>
            <a:spLocks noChangeArrowheads="1"/>
          </p:cNvSpPr>
          <p:nvPr/>
        </p:nvSpPr>
        <p:spPr bwMode="auto">
          <a:xfrm>
            <a:off x="3530600" y="990600"/>
            <a:ext cx="3251200" cy="7793038"/>
          </a:xfrm>
          <a:prstGeom prst="rect">
            <a:avLst/>
          </a:prstGeom>
          <a:noFill/>
          <a:ln w="9525">
            <a:noFill/>
            <a:miter lim="800000"/>
            <a:headEnd/>
            <a:tailEnd/>
          </a:ln>
        </p:spPr>
        <p:txBody>
          <a:bodyPr>
            <a:spAutoFit/>
          </a:bodyPr>
          <a:lstStyle/>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a:p>
            <a:pPr>
              <a:buFont typeface="Wingdings" pitchFamily="2" charset="2"/>
              <a:buChar char="q"/>
            </a:pPr>
            <a:endParaRPr lang="en-US" sz="800" b="1" u="sng" dirty="0"/>
          </a:p>
          <a:p>
            <a:pPr>
              <a:buFont typeface="Wingdings" pitchFamily="2" charset="2"/>
              <a:buChar char="q"/>
            </a:pPr>
            <a:r>
              <a:rPr lang="en-US" sz="800" b="1" u="sng" dirty="0"/>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a:noFill/>
        </p:spPr>
        <p:txBody>
          <a:bodyPr/>
          <a:lstStyle/>
          <a:p>
            <a:fld id="{8D76AF89-B8F6-4342-8902-868BF668F199}" type="slidenum">
              <a:rPr lang="en-US" smtClean="0"/>
              <a:pPr/>
              <a:t>29</a:t>
            </a:fld>
            <a:endParaRPr lang="en-US" smtClean="0"/>
          </a:p>
        </p:txBody>
      </p:sp>
      <p:sp>
        <p:nvSpPr>
          <p:cNvPr id="28675" name="Rectangle 4"/>
          <p:cNvSpPr>
            <a:spLocks noChangeArrowheads="1"/>
          </p:cNvSpPr>
          <p:nvPr/>
        </p:nvSpPr>
        <p:spPr bwMode="auto">
          <a:xfrm>
            <a:off x="60325" y="1038632"/>
            <a:ext cx="6731000" cy="7663636"/>
          </a:xfrm>
          <a:prstGeom prst="rect">
            <a:avLst/>
          </a:prstGeom>
          <a:noFill/>
          <a:ln w="9525">
            <a:noFill/>
            <a:miter lim="800000"/>
            <a:headEnd/>
            <a:tailEnd/>
          </a:ln>
        </p:spPr>
        <p:txBody>
          <a:bodyPr anchor="ctr">
            <a:spAutoFit/>
          </a:bodyPr>
          <a:lstStyle/>
          <a:p>
            <a:pPr marL="228600" indent="-228600">
              <a:buClr>
                <a:schemeClr val="tx1"/>
              </a:buClr>
              <a:buAutoNum type="arabicPeriod"/>
            </a:pPr>
            <a:r>
              <a:rPr lang="en-US" sz="1200" b="1" dirty="0" smtClean="0"/>
              <a:t>Broward Country: Vulnerable </a:t>
            </a:r>
            <a:r>
              <a:rPr lang="en-US" sz="1200" b="1" dirty="0"/>
              <a:t>Population </a:t>
            </a:r>
            <a:r>
              <a:rPr lang="en-US" sz="1200" b="1" dirty="0" smtClean="0"/>
              <a:t>Registration</a:t>
            </a:r>
          </a:p>
          <a:p>
            <a:pPr marL="228600" indent="-228600">
              <a:buClr>
                <a:schemeClr val="tx1"/>
              </a:buClr>
              <a:buFont typeface="Arial" pitchFamily="34" charset="0"/>
              <a:buChar char="•"/>
            </a:pPr>
            <a:r>
              <a:rPr lang="en-US" sz="1200" b="1" dirty="0" smtClean="0">
                <a:solidFill>
                  <a:srgbClr val="3333CC"/>
                </a:solidFill>
                <a:hlinkClick r:id="rId2"/>
              </a:rPr>
              <a:t>http://www.broward.org/registry/Pages/Default.aspx</a:t>
            </a:r>
            <a:endParaRPr lang="en-US" sz="1200" b="1" dirty="0" smtClean="0">
              <a:solidFill>
                <a:srgbClr val="3333CC"/>
              </a:solidFill>
            </a:endParaRPr>
          </a:p>
          <a:p>
            <a:pPr marL="228600" indent="-228600">
              <a:buClr>
                <a:schemeClr val="tx1"/>
              </a:buClr>
              <a:buFont typeface="Arial" pitchFamily="34" charset="0"/>
              <a:buChar char="•"/>
            </a:pPr>
            <a:r>
              <a:rPr lang="en-US" sz="1200" dirty="0" smtClean="0"/>
              <a:t>The Vulnerable Population Registry is for residents who are at risk due to disability, frailty or health issues, regardless of age, who elect to stay at home in the event of a hurricane or other emergency. Public safety officials in your city may use the Vulnerable Population Registry to assist for planning purposes only in their response to an emergency and does not guarantee that you will be provided assistance.</a:t>
            </a:r>
          </a:p>
          <a:p>
            <a:pPr marL="228600" indent="-228600">
              <a:buClr>
                <a:schemeClr val="tx1"/>
              </a:buClr>
              <a:buFont typeface="Arial" pitchFamily="34" charset="0"/>
              <a:buChar char="•"/>
            </a:pPr>
            <a:r>
              <a:rPr lang="en-US" sz="1200" dirty="0" smtClean="0"/>
              <a:t>You can register online or by calling 311 in Broward or 954-831-4000 (TTY 954-831-3940), or your city's emergency management agency.  </a:t>
            </a:r>
          </a:p>
          <a:p>
            <a:pPr marL="228600" indent="-228600">
              <a:buClr>
                <a:schemeClr val="tx1"/>
              </a:buClr>
            </a:pPr>
            <a:endParaRPr lang="en-US" sz="1200" dirty="0" smtClean="0"/>
          </a:p>
          <a:p>
            <a:pPr marL="228600" indent="-228600">
              <a:buClr>
                <a:schemeClr val="tx1"/>
              </a:buClr>
              <a:buAutoNum type="arabicPeriod" startAt="2"/>
            </a:pPr>
            <a:r>
              <a:rPr lang="en-US" sz="1200" b="1" dirty="0" smtClean="0"/>
              <a:t>Broward Country: Special Medical Needs</a:t>
            </a:r>
          </a:p>
          <a:p>
            <a:pPr marL="228600" indent="-228600">
              <a:buClr>
                <a:schemeClr val="tx1"/>
              </a:buClr>
              <a:buFont typeface="Arial" pitchFamily="34" charset="0"/>
              <a:buChar char="•"/>
            </a:pPr>
            <a:r>
              <a:rPr lang="en-US" sz="1200" b="1" dirty="0" smtClean="0">
                <a:solidFill>
                  <a:srgbClr val="3333CC"/>
                </a:solidFill>
                <a:hlinkClick r:id="rId3"/>
              </a:rPr>
              <a:t>http://www.broward.org/AtRisk/Pages/Specialmedical.asp</a:t>
            </a:r>
            <a:endParaRPr lang="en-US" sz="1200" b="1" dirty="0" smtClean="0">
              <a:solidFill>
                <a:srgbClr val="3333CC"/>
              </a:solidFill>
            </a:endParaRPr>
          </a:p>
          <a:p>
            <a:pPr marL="228600" indent="-228600">
              <a:buClr>
                <a:schemeClr val="tx1"/>
              </a:buClr>
              <a:buFont typeface="Arial" pitchFamily="34" charset="0"/>
              <a:buChar char="•"/>
            </a:pPr>
            <a:r>
              <a:rPr lang="en-US" sz="1200" dirty="0" smtClean="0"/>
              <a:t>If you have a medical condition that requires a greater level of care than that provided at a General Population Shelter, but you do not require hospitalization or a medical institution, a Special Needs Shelter may be appropriate for you. These shelters offer basic medical assistance and monitoring. They are staffed by qualified medical personnel and have back-up electricity for limited lighting and essential medical equipment. Family members and caregivers are encouraged to accompany you.</a:t>
            </a:r>
          </a:p>
          <a:p>
            <a:pPr marL="228600" indent="-228600">
              <a:buClr>
                <a:schemeClr val="tx1"/>
              </a:buClr>
              <a:buFont typeface="Arial" pitchFamily="34" charset="0"/>
              <a:buChar char="•"/>
            </a:pPr>
            <a:r>
              <a:rPr lang="en-US" sz="1200" b="1" dirty="0" smtClean="0"/>
              <a:t>Evacuation Transportation</a:t>
            </a:r>
            <a:r>
              <a:rPr lang="en-US" sz="1200" dirty="0" smtClean="0"/>
              <a:t> </a:t>
            </a:r>
          </a:p>
          <a:p>
            <a:pPr marL="685800" lvl="1" indent="-228600">
              <a:buClr>
                <a:schemeClr val="tx1"/>
              </a:buClr>
              <a:buFont typeface="Arial" pitchFamily="34" charset="0"/>
              <a:buChar char="•"/>
            </a:pPr>
            <a:r>
              <a:rPr lang="en-US" sz="1200" dirty="0" smtClean="0"/>
              <a:t>Evacuation transportation services to and from your pre-planned shelter destination, including transfer assistance, are available, through either BCT fixed route service or </a:t>
            </a:r>
            <a:r>
              <a:rPr lang="en-US" sz="1200" dirty="0" err="1" smtClean="0"/>
              <a:t>Paratransit</a:t>
            </a:r>
            <a:r>
              <a:rPr lang="en-US" sz="1200" dirty="0" smtClean="0"/>
              <a:t> (TOPS).</a:t>
            </a:r>
          </a:p>
          <a:p>
            <a:pPr marL="228600" indent="-228600">
              <a:buClr>
                <a:schemeClr val="tx1"/>
              </a:buClr>
              <a:buFont typeface="Arial" pitchFamily="34" charset="0"/>
              <a:buChar char="•"/>
            </a:pPr>
            <a:r>
              <a:rPr lang="en-US" sz="1200" dirty="0" smtClean="0"/>
              <a:t>To request or obtain an application for a Special Needs Shelter and/or </a:t>
            </a:r>
            <a:r>
              <a:rPr lang="en-US" sz="1200" dirty="0" err="1" smtClean="0"/>
              <a:t>Paratransit</a:t>
            </a:r>
            <a:r>
              <a:rPr lang="en-US" sz="1200" dirty="0" smtClean="0"/>
              <a:t> evacuation transportation, including applications in alternative formats, call Broward County Human Services at 954-357-6385 (or TTY 954-357-5608). You can also download and print an application online. </a:t>
            </a:r>
          </a:p>
          <a:p>
            <a:pPr marL="228600" indent="-228600">
              <a:buClr>
                <a:schemeClr val="tx1"/>
              </a:buClr>
            </a:pPr>
            <a:endParaRPr lang="en-US" sz="1200" b="1" dirty="0" smtClean="0">
              <a:solidFill>
                <a:srgbClr val="3333CC"/>
              </a:solidFill>
            </a:endParaRPr>
          </a:p>
          <a:p>
            <a:pPr marL="228600" indent="-228600">
              <a:buClr>
                <a:schemeClr val="tx1"/>
              </a:buClr>
              <a:buAutoNum type="arabicPeriod" startAt="3"/>
            </a:pPr>
            <a:r>
              <a:rPr lang="en-US" sz="1200" b="1" dirty="0" smtClean="0"/>
              <a:t>Miami Dade Country: Emergency Evacuation Assistance Program</a:t>
            </a:r>
          </a:p>
          <a:p>
            <a:pPr marL="228600" indent="-228600">
              <a:buClr>
                <a:schemeClr val="tx1"/>
              </a:buClr>
              <a:buFont typeface="Arial" pitchFamily="34" charset="0"/>
              <a:buChar char="•"/>
            </a:pPr>
            <a:r>
              <a:rPr lang="en-US" sz="1200" b="1" dirty="0" smtClean="0">
                <a:solidFill>
                  <a:srgbClr val="3333CC"/>
                </a:solidFill>
                <a:hlinkClick r:id="rId4"/>
              </a:rPr>
              <a:t>http://www.miamidade.gov/fire/evacuation-program.asp</a:t>
            </a:r>
            <a:endParaRPr lang="en-US" sz="1200" b="1" dirty="0" smtClean="0">
              <a:solidFill>
                <a:srgbClr val="3333CC"/>
              </a:solidFill>
            </a:endParaRPr>
          </a:p>
          <a:p>
            <a:pPr marL="228600" indent="-228600">
              <a:buClr>
                <a:schemeClr val="tx1"/>
              </a:buClr>
              <a:buFont typeface="Arial" pitchFamily="34" charset="0"/>
              <a:buChar char="•"/>
            </a:pPr>
            <a:r>
              <a:rPr lang="en-US" sz="1200" dirty="0" smtClean="0"/>
              <a:t>Miami-Dade residents who require daily skilled nursing care, assistance with daily living, or have life-saving medical equipment dependent on electricity should register for the Special Needs &amp; Emergency Evacuation Assistance Program (PSN/EEAP). This program is specifically for those individuals who live alone or with their families, and not in a managed care facility such as an assisted living facility (ALF) or nursing home</a:t>
            </a:r>
          </a:p>
          <a:p>
            <a:pPr marL="228600" indent="-228600">
              <a:buClr>
                <a:schemeClr val="tx1"/>
              </a:buClr>
              <a:buFont typeface="Arial" pitchFamily="34" charset="0"/>
              <a:buChar char="•"/>
            </a:pPr>
            <a:r>
              <a:rPr lang="en-US" sz="1200" dirty="0" smtClean="0"/>
              <a:t>Register with MDFR by contacting 3-1-1 or 305-513-7700; or 888-311-DADE or 305-468-5402 (TDD/TTY); or they can also be downloaded from the website. </a:t>
            </a:r>
          </a:p>
          <a:p>
            <a:pPr marL="228600" indent="-228600">
              <a:buClr>
                <a:schemeClr val="tx1"/>
              </a:buClr>
              <a:buFont typeface="Arial" pitchFamily="34" charset="0"/>
              <a:buChar char="•"/>
            </a:pPr>
            <a:r>
              <a:rPr lang="en-US" sz="1200" dirty="0" smtClean="0"/>
              <a:t>When disasters occur, people need to evacuate their homes quickly to get to a safe location. Due to their medical or other conditions, some Miami-Dade County residents will need assistance to do this. The PSN/EEAP has been developed for County residents who need help when an emergency evacuation is necessary.</a:t>
            </a:r>
            <a:br>
              <a:rPr lang="en-US" sz="1200" dirty="0" smtClean="0"/>
            </a:br>
            <a:endParaRPr lang="en-US" sz="1200" b="1" dirty="0">
              <a:solidFill>
                <a:srgbClr val="3333CC"/>
              </a:solidFill>
            </a:endParaRPr>
          </a:p>
        </p:txBody>
      </p:sp>
      <p:sp>
        <p:nvSpPr>
          <p:cNvPr id="28676" name="Rectangle 6"/>
          <p:cNvSpPr>
            <a:spLocks noChangeArrowheads="1"/>
          </p:cNvSpPr>
          <p:nvPr/>
        </p:nvSpPr>
        <p:spPr bwMode="auto">
          <a:xfrm>
            <a:off x="641356" y="228600"/>
            <a:ext cx="5575309" cy="369332"/>
          </a:xfrm>
          <a:prstGeom prst="rect">
            <a:avLst/>
          </a:prstGeom>
          <a:noFill/>
          <a:ln w="9525">
            <a:noFill/>
            <a:miter lim="800000"/>
            <a:headEnd/>
            <a:tailEnd/>
          </a:ln>
        </p:spPr>
        <p:txBody>
          <a:bodyPr wrap="none">
            <a:spAutoFit/>
          </a:bodyPr>
          <a:lstStyle/>
          <a:p>
            <a:pPr algn="ctr" eaLnBrk="0" hangingPunct="0"/>
            <a:r>
              <a:rPr lang="en-US" b="1" dirty="0" smtClean="0"/>
              <a:t>ADDITIONAL BROWARD/MIAMI DADE SERVICES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9D2A2374-C6E0-4B55-88AC-1365267AD21C}" type="slidenum">
              <a:rPr lang="en-US" smtClean="0"/>
              <a:pPr/>
              <a:t>3</a:t>
            </a:fld>
            <a:endParaRPr lang="en-US" smtClean="0"/>
          </a:p>
        </p:txBody>
      </p:sp>
      <p:sp>
        <p:nvSpPr>
          <p:cNvPr id="6147" name="Rectangle 2"/>
          <p:cNvSpPr>
            <a:spLocks noGrp="1" noChangeArrowheads="1"/>
          </p:cNvSpPr>
          <p:nvPr>
            <p:ph type="body" idx="1"/>
          </p:nvPr>
        </p:nvSpPr>
        <p:spPr bwMode="auto">
          <a:xfrm>
            <a:off x="123825" y="1266825"/>
            <a:ext cx="6572250" cy="4333875"/>
          </a:xfrm>
          <a:noFill/>
          <a:ln>
            <a:miter lim="800000"/>
            <a:headEnd/>
            <a:tailEnd/>
          </a:ln>
        </p:spPr>
        <p:txBody>
          <a:bodyPr vert="horz" wrap="square" lIns="92075" tIns="46038" rIns="92075" bIns="46038" numCol="1" anchor="t" anchorCtr="0" compatLnSpc="1">
            <a:prstTxWarp prst="textNoShape">
              <a:avLst/>
            </a:prstTxWarp>
          </a:bodyPr>
          <a:lstStyle/>
          <a:p>
            <a:pPr marL="0" indent="0" eaLnBrk="1" hangingPunct="1">
              <a:lnSpc>
                <a:spcPct val="80000"/>
              </a:lnSpc>
              <a:buClr>
                <a:srgbClr val="3333CC"/>
              </a:buClr>
              <a:buFont typeface="Monotype Sorts" pitchFamily="2" charset="2"/>
              <a:buNone/>
            </a:pPr>
            <a:r>
              <a:rPr lang="en-US" sz="1400" dirty="0" smtClean="0"/>
              <a:t>The term hurricane is a regionally specific name for a strong tropical cyclone.   A tropical cyclone is a non-frontal synoptic scale low-pressure system over tropical or sub-tropical waters with organized convection (e.g. thunderstorm activity) and definite cyclonic surface wind circulation.  Tropical cyclones with maximum sustained surface winds of less than 39 mph are called tropical depressions.  Once a tropical cyclone reaches winds of at least 39 mph, it is typically called a tropical storm and assigned a name.   If winds reach 74 mph, then the tropical storm becomes a hurricane.  </a:t>
            </a:r>
          </a:p>
          <a:p>
            <a:pPr marL="0" indent="0" eaLnBrk="1" hangingPunct="1">
              <a:lnSpc>
                <a:spcPct val="80000"/>
              </a:lnSpc>
              <a:buClr>
                <a:srgbClr val="3333CC"/>
              </a:buClr>
              <a:buFont typeface="Monotype Sorts" pitchFamily="2" charset="2"/>
              <a:buNone/>
            </a:pPr>
            <a:endParaRPr lang="en-US" sz="1400" dirty="0" smtClean="0"/>
          </a:p>
          <a:p>
            <a:pPr marL="0" indent="0" eaLnBrk="1" hangingPunct="1">
              <a:lnSpc>
                <a:spcPct val="80000"/>
              </a:lnSpc>
              <a:buClr>
                <a:srgbClr val="3333CC"/>
              </a:buClr>
              <a:buFont typeface="Monotype Sorts" pitchFamily="2" charset="2"/>
              <a:buNone/>
            </a:pPr>
            <a:r>
              <a:rPr lang="en-US" sz="1400" dirty="0" smtClean="0"/>
              <a:t>The Atlantic hurricane season officially  starts 1 June and ends 30 November each year; however, hurricanes have occurred outside of this six month period.  The  eye, or center, of a hurricane can be relatively calm.  The edges of the eye can be the most powerful portion of the storm.  Hurricane hazards include wind (including tornados), rain, and storm surge.  Tropical Storm Force Winds (TSFW), which are 39 mph or greater, may extend more than 200 miles out from the eye of a storm.  TSFWs may arrive as much as 30 hrs prior to the eye of a storm, depending upon the forward speed of the storm.  </a:t>
            </a:r>
          </a:p>
          <a:p>
            <a:pPr marL="0" indent="0" eaLnBrk="1" hangingPunct="1">
              <a:lnSpc>
                <a:spcPct val="80000"/>
              </a:lnSpc>
              <a:buClr>
                <a:srgbClr val="3333CC"/>
              </a:buClr>
              <a:buFont typeface="Monotype Sorts" pitchFamily="2" charset="2"/>
              <a:buNone/>
            </a:pPr>
            <a:endParaRPr lang="en-US" sz="1400" dirty="0" smtClean="0"/>
          </a:p>
          <a:p>
            <a:pPr marL="0" indent="0" eaLnBrk="1" hangingPunct="1">
              <a:lnSpc>
                <a:spcPct val="80000"/>
              </a:lnSpc>
              <a:buClr>
                <a:srgbClr val="3333CC"/>
              </a:buClr>
              <a:buFont typeface="Monotype Sorts" pitchFamily="2" charset="2"/>
              <a:buNone/>
            </a:pPr>
            <a:r>
              <a:rPr lang="en-US" sz="1400" dirty="0" smtClean="0"/>
              <a:t>Hurricanes occasionally produce sustained winds equal to or higher than tornado intensity.  Weakening hurricanes frequently produce tornadoes, especially when they make landfall.  TSFWs cause major property damage; however , more than 80% of hurricane related deaths are due to inland fresh water flooding caused by heavy rainfall.  Hurricanes also frequently produce storm surge, a large dome or mound of water that overrun the coast line and inundate inland areas.  </a:t>
            </a:r>
          </a:p>
        </p:txBody>
      </p:sp>
      <p:sp>
        <p:nvSpPr>
          <p:cNvPr id="6148" name="Rectangle 5"/>
          <p:cNvSpPr>
            <a:spLocks noChangeArrowheads="1"/>
          </p:cNvSpPr>
          <p:nvPr/>
        </p:nvSpPr>
        <p:spPr bwMode="auto">
          <a:xfrm>
            <a:off x="2003425" y="323850"/>
            <a:ext cx="2873375" cy="369888"/>
          </a:xfrm>
          <a:prstGeom prst="rect">
            <a:avLst/>
          </a:prstGeom>
          <a:noFill/>
          <a:ln w="9525">
            <a:noFill/>
            <a:miter lim="800000"/>
            <a:headEnd/>
            <a:tailEnd/>
          </a:ln>
        </p:spPr>
        <p:txBody>
          <a:bodyPr wrap="none">
            <a:spAutoFit/>
          </a:bodyPr>
          <a:lstStyle/>
          <a:p>
            <a:pPr eaLnBrk="0" hangingPunct="0"/>
            <a:r>
              <a:rPr lang="en-US" b="1"/>
              <a:t>HURRICANE OVERVIEW</a:t>
            </a:r>
          </a:p>
        </p:txBody>
      </p:sp>
      <p:pic>
        <p:nvPicPr>
          <p:cNvPr id="6149" name="Picture 4" descr="npo00000a"/>
          <p:cNvPicPr>
            <a:picLocks noChangeAspect="1" noChangeArrowheads="1"/>
          </p:cNvPicPr>
          <p:nvPr/>
        </p:nvPicPr>
        <p:blipFill>
          <a:blip r:embed="rId3" cstate="print"/>
          <a:srcRect/>
          <a:stretch>
            <a:fillRect/>
          </a:stretch>
        </p:blipFill>
        <p:spPr bwMode="auto">
          <a:xfrm>
            <a:off x="295275" y="5842415"/>
            <a:ext cx="1485900" cy="2235200"/>
          </a:xfrm>
          <a:prstGeom prst="rect">
            <a:avLst/>
          </a:prstGeom>
          <a:noFill/>
          <a:ln w="38100" algn="ctr">
            <a:solidFill>
              <a:schemeClr val="tx1"/>
            </a:solidFill>
            <a:miter lim="800000"/>
            <a:headEnd/>
            <a:tailEnd/>
          </a:ln>
        </p:spPr>
      </p:pic>
      <p:pic>
        <p:nvPicPr>
          <p:cNvPr id="6150" name="Picture 21" descr="npo000010"/>
          <p:cNvPicPr>
            <a:picLocks noChangeAspect="1" noChangeArrowheads="1"/>
          </p:cNvPicPr>
          <p:nvPr/>
        </p:nvPicPr>
        <p:blipFill>
          <a:blip r:embed="rId4" cstate="print"/>
          <a:srcRect/>
          <a:stretch>
            <a:fillRect/>
          </a:stretch>
        </p:blipFill>
        <p:spPr bwMode="auto">
          <a:xfrm>
            <a:off x="2614613" y="5842415"/>
            <a:ext cx="1495425" cy="2241550"/>
          </a:xfrm>
          <a:prstGeom prst="rect">
            <a:avLst/>
          </a:prstGeom>
          <a:noFill/>
          <a:ln w="38100" algn="ctr">
            <a:solidFill>
              <a:schemeClr val="tx1"/>
            </a:solidFill>
            <a:miter lim="800000"/>
            <a:headEnd/>
            <a:tailEnd/>
          </a:ln>
        </p:spPr>
      </p:pic>
      <p:pic>
        <p:nvPicPr>
          <p:cNvPr id="6151" name="Picture 22" descr="npo000012"/>
          <p:cNvPicPr>
            <a:picLocks noChangeAspect="1" noChangeArrowheads="1"/>
          </p:cNvPicPr>
          <p:nvPr/>
        </p:nvPicPr>
        <p:blipFill>
          <a:blip r:embed="rId5" cstate="print">
            <a:lum bright="-12000" contrast="-24000"/>
          </a:blip>
          <a:srcRect/>
          <a:stretch>
            <a:fillRect/>
          </a:stretch>
        </p:blipFill>
        <p:spPr bwMode="auto">
          <a:xfrm>
            <a:off x="4886325" y="5851940"/>
            <a:ext cx="1514475" cy="2217737"/>
          </a:xfrm>
          <a:prstGeom prst="rect">
            <a:avLst/>
          </a:prstGeom>
          <a:noFill/>
          <a:ln w="38100"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0029E5C5-704B-4B09-ABDC-F55120B59BD8}" type="slidenum">
              <a:rPr lang="en-US" smtClean="0"/>
              <a:pPr/>
              <a:t>30</a:t>
            </a:fld>
            <a:endParaRPr lang="en-US" smtClean="0"/>
          </a:p>
        </p:txBody>
      </p:sp>
      <p:sp>
        <p:nvSpPr>
          <p:cNvPr id="48131" name="Rectangle 2"/>
          <p:cNvSpPr>
            <a:spLocks noChangeArrowheads="1"/>
          </p:cNvSpPr>
          <p:nvPr/>
        </p:nvSpPr>
        <p:spPr bwMode="auto">
          <a:xfrm>
            <a:off x="993037" y="313218"/>
            <a:ext cx="5156091" cy="369332"/>
          </a:xfrm>
          <a:prstGeom prst="rect">
            <a:avLst/>
          </a:prstGeom>
          <a:noFill/>
          <a:ln w="9525">
            <a:noFill/>
            <a:miter lim="800000"/>
            <a:headEnd/>
            <a:tailEnd/>
          </a:ln>
        </p:spPr>
        <p:txBody>
          <a:bodyPr wrap="none">
            <a:spAutoFit/>
          </a:bodyPr>
          <a:lstStyle/>
          <a:p>
            <a:pPr eaLnBrk="0" hangingPunct="0"/>
            <a:r>
              <a:rPr lang="en-US" b="1" dirty="0"/>
              <a:t>IMPORTANT PHONE </a:t>
            </a:r>
            <a:r>
              <a:rPr lang="en-US" b="1" dirty="0" smtClean="0"/>
              <a:t>NUMBERS &amp; WEBSITES</a:t>
            </a:r>
            <a:endParaRPr lang="en-US" b="1" dirty="0"/>
          </a:p>
        </p:txBody>
      </p:sp>
      <p:sp>
        <p:nvSpPr>
          <p:cNvPr id="48132" name="Rectangle 3"/>
          <p:cNvSpPr>
            <a:spLocks noChangeArrowheads="1"/>
          </p:cNvSpPr>
          <p:nvPr/>
        </p:nvSpPr>
        <p:spPr bwMode="auto">
          <a:xfrm>
            <a:off x="114300" y="990601"/>
            <a:ext cx="6629400" cy="4136517"/>
          </a:xfrm>
          <a:prstGeom prst="rect">
            <a:avLst/>
          </a:prstGeom>
          <a:noFill/>
          <a:ln w="9525">
            <a:noFill/>
            <a:miter lim="800000"/>
            <a:headEnd/>
            <a:tailEnd/>
          </a:ln>
        </p:spPr>
        <p:txBody>
          <a:bodyPr wrap="square">
            <a:spAutoFit/>
          </a:bodyPr>
          <a:lstStyle/>
          <a:p>
            <a:pPr algn="ctr"/>
            <a:r>
              <a:rPr lang="en-US" sz="1100" b="1" dirty="0"/>
              <a:t>EMERGENCIES DIAL - 911</a:t>
            </a:r>
          </a:p>
          <a:p>
            <a:endParaRPr lang="en-US" sz="1100" b="1" dirty="0"/>
          </a:p>
          <a:p>
            <a:r>
              <a:rPr lang="en-US" sz="1100" b="1" dirty="0"/>
              <a:t>MARFORSOUTH Command Duty Officer	.	.            </a:t>
            </a:r>
            <a:r>
              <a:rPr lang="en-US" sz="1100" b="1" dirty="0" smtClean="0"/>
              <a:t>	(</a:t>
            </a:r>
            <a:r>
              <a:rPr lang="en-US" sz="1100" b="1" dirty="0"/>
              <a:t>305) </a:t>
            </a:r>
            <a:r>
              <a:rPr lang="en-US" sz="1100" b="1" dirty="0" smtClean="0"/>
              <a:t>437-0518</a:t>
            </a:r>
            <a:endParaRPr lang="en-US" sz="1100" b="1" dirty="0"/>
          </a:p>
          <a:p>
            <a:r>
              <a:rPr lang="en-US" sz="1100" b="1" dirty="0"/>
              <a:t>US Southern Command Weather Hotline	.	.              </a:t>
            </a:r>
            <a:r>
              <a:rPr lang="en-US" sz="1100" b="1" dirty="0" smtClean="0"/>
              <a:t>	(</a:t>
            </a:r>
            <a:r>
              <a:rPr lang="en-US" sz="1100" b="1" dirty="0"/>
              <a:t>305) </a:t>
            </a:r>
            <a:r>
              <a:rPr lang="en-US" sz="1100" b="1" dirty="0" smtClean="0"/>
              <a:t>437-3919</a:t>
            </a:r>
            <a:endParaRPr lang="en-US" sz="1100" b="1" dirty="0"/>
          </a:p>
          <a:p>
            <a:r>
              <a:rPr lang="en-US" sz="1100" b="1" dirty="0"/>
              <a:t>					</a:t>
            </a:r>
          </a:p>
          <a:p>
            <a:r>
              <a:rPr lang="en-US" sz="1100" b="1" dirty="0"/>
              <a:t>The American Red Cross Broward County	</a:t>
            </a:r>
            <a:r>
              <a:rPr lang="en-US" sz="1100" b="1" dirty="0" smtClean="0"/>
              <a:t>.	(</a:t>
            </a:r>
            <a:r>
              <a:rPr lang="en-US" sz="1100" b="1" dirty="0"/>
              <a:t>954) 797-3800</a:t>
            </a:r>
          </a:p>
          <a:p>
            <a:r>
              <a:rPr lang="en-US" sz="1100" b="1" dirty="0"/>
              <a:t>The American Red Cross Greater Miami &amp; The Keys	.              </a:t>
            </a:r>
            <a:r>
              <a:rPr lang="en-US" sz="1100" b="1" dirty="0" smtClean="0"/>
              <a:t>	(</a:t>
            </a:r>
            <a:r>
              <a:rPr lang="en-US" sz="1100" b="1" dirty="0"/>
              <a:t>305) 644-1200</a:t>
            </a:r>
          </a:p>
          <a:p>
            <a:endParaRPr lang="en-US" sz="1100" b="1" dirty="0"/>
          </a:p>
          <a:p>
            <a:r>
              <a:rPr lang="en-US" sz="1100" b="1" dirty="0"/>
              <a:t>Broward County Emergency Operations Center	.	</a:t>
            </a:r>
            <a:r>
              <a:rPr lang="en-US" sz="1100" b="1" dirty="0" smtClean="0"/>
              <a:t>(954</a:t>
            </a:r>
            <a:r>
              <a:rPr lang="en-US" sz="1100" b="1" dirty="0"/>
              <a:t>) 831-3900</a:t>
            </a:r>
          </a:p>
          <a:p>
            <a:r>
              <a:rPr lang="en-US" sz="1100" b="1" dirty="0"/>
              <a:t>Broward County Hurricane Hotline	.	.	</a:t>
            </a:r>
            <a:r>
              <a:rPr lang="en-US" sz="1100" b="1" dirty="0" smtClean="0"/>
              <a:t>(954</a:t>
            </a:r>
            <a:r>
              <a:rPr lang="en-US" sz="1100" b="1" dirty="0"/>
              <a:t>) 831-4000 </a:t>
            </a:r>
          </a:p>
          <a:p>
            <a:endParaRPr lang="en-US" sz="1100" b="1" dirty="0"/>
          </a:p>
          <a:p>
            <a:pPr>
              <a:buFont typeface="Wingdings" pitchFamily="2" charset="2"/>
              <a:buNone/>
            </a:pPr>
            <a:r>
              <a:rPr lang="en-US" sz="1100" b="1" dirty="0"/>
              <a:t>Miami-Dade Special Needs Hotline	.	.	</a:t>
            </a:r>
            <a:r>
              <a:rPr lang="en-US" sz="1100" b="1" dirty="0" smtClean="0"/>
              <a:t>(</a:t>
            </a:r>
            <a:r>
              <a:rPr lang="en-US" sz="1100" b="1" dirty="0"/>
              <a:t>305) </a:t>
            </a:r>
            <a:r>
              <a:rPr lang="en-US" sz="1100" b="1" dirty="0" smtClean="0"/>
              <a:t>513-7700</a:t>
            </a:r>
          </a:p>
          <a:p>
            <a:r>
              <a:rPr lang="en-US" sz="1100" b="1" dirty="0" smtClean="0"/>
              <a:t>Miami-Dade Emergency Management	.	.	(305) 468-5400</a:t>
            </a:r>
          </a:p>
          <a:p>
            <a:r>
              <a:rPr lang="en-US" sz="1100" b="1" dirty="0" smtClean="0"/>
              <a:t>Miami-Dade </a:t>
            </a:r>
            <a:r>
              <a:rPr lang="en-US" sz="1100" b="1" dirty="0"/>
              <a:t>County Emergency Operations Center		</a:t>
            </a:r>
            <a:r>
              <a:rPr lang="en-US" sz="1100" b="1" dirty="0" smtClean="0"/>
              <a:t>(</a:t>
            </a:r>
            <a:r>
              <a:rPr lang="en-US" sz="1100" b="1" dirty="0"/>
              <a:t>305) 468-5900</a:t>
            </a:r>
          </a:p>
          <a:p>
            <a:endParaRPr lang="en-US" sz="1100" b="1" dirty="0"/>
          </a:p>
          <a:p>
            <a:pPr>
              <a:lnSpc>
                <a:spcPct val="80000"/>
              </a:lnSpc>
              <a:spcBef>
                <a:spcPct val="20000"/>
              </a:spcBef>
              <a:buClr>
                <a:schemeClr val="bg2"/>
              </a:buClr>
              <a:buSzPct val="70000"/>
              <a:buFont typeface="Wingdings" pitchFamily="2" charset="2"/>
              <a:buNone/>
            </a:pPr>
            <a:r>
              <a:rPr lang="en-US" sz="1100" b="1" dirty="0"/>
              <a:t>State Emergency Operations Center	.	.	</a:t>
            </a:r>
            <a:r>
              <a:rPr lang="en-US" sz="1100" b="1" dirty="0" smtClean="0"/>
              <a:t>(800) FL-HELP1</a:t>
            </a:r>
            <a:r>
              <a:rPr lang="en-US" sz="1100" b="1" dirty="0"/>
              <a:t/>
            </a:r>
            <a:br>
              <a:rPr lang="en-US" sz="1100" b="1" dirty="0"/>
            </a:br>
            <a:r>
              <a:rPr lang="en-US" sz="1100" b="1" dirty="0"/>
              <a:t>Florida Emergency Information 24-hour hotline	.	</a:t>
            </a:r>
            <a:r>
              <a:rPr lang="en-US" sz="1100" b="1" dirty="0" smtClean="0"/>
              <a:t>(800) 342-3557</a:t>
            </a:r>
            <a:r>
              <a:rPr lang="en-US" sz="1100" b="1" dirty="0"/>
              <a:t/>
            </a:r>
            <a:br>
              <a:rPr lang="en-US" sz="1100" b="1" dirty="0"/>
            </a:br>
            <a:r>
              <a:rPr lang="en-US" sz="1100" b="1" dirty="0"/>
              <a:t>The Citizens Response Center (evacuation questions)	.              </a:t>
            </a:r>
            <a:r>
              <a:rPr lang="en-US" sz="1100" b="1" dirty="0" smtClean="0"/>
              <a:t>	(</a:t>
            </a:r>
            <a:r>
              <a:rPr lang="en-US" sz="1100" b="1" dirty="0"/>
              <a:t>813) </a:t>
            </a:r>
            <a:r>
              <a:rPr lang="en-US" sz="1100" b="1" dirty="0" smtClean="0"/>
              <a:t>272-6900</a:t>
            </a:r>
            <a:r>
              <a:rPr lang="en-US" sz="1100" b="1" dirty="0"/>
              <a:t/>
            </a:r>
            <a:br>
              <a:rPr lang="en-US" sz="1100" b="1" dirty="0"/>
            </a:br>
            <a:r>
              <a:rPr lang="en-US" sz="1100" b="1" dirty="0"/>
              <a:t>Florida Highway Patrol (road problems)	.	.             </a:t>
            </a:r>
            <a:r>
              <a:rPr lang="en-US" sz="1100" b="1" dirty="0" smtClean="0"/>
              <a:t>	(</a:t>
            </a:r>
            <a:r>
              <a:rPr lang="en-US" sz="1100" b="1" dirty="0"/>
              <a:t>813</a:t>
            </a:r>
            <a:r>
              <a:rPr lang="en-US" sz="1100" b="1" dirty="0" smtClean="0"/>
              <a:t>) 632-6859</a:t>
            </a:r>
            <a:endParaRPr lang="en-US" sz="1100" b="1" dirty="0"/>
          </a:p>
          <a:p>
            <a:pPr>
              <a:lnSpc>
                <a:spcPct val="80000"/>
              </a:lnSpc>
              <a:spcBef>
                <a:spcPct val="20000"/>
              </a:spcBef>
              <a:buClr>
                <a:schemeClr val="bg2"/>
              </a:buClr>
              <a:buSzPct val="70000"/>
              <a:buFont typeface="Wingdings" pitchFamily="2" charset="2"/>
              <a:buNone/>
            </a:pPr>
            <a:r>
              <a:rPr lang="en-US" sz="1100" b="1" dirty="0"/>
              <a:t/>
            </a:r>
            <a:br>
              <a:rPr lang="en-US" sz="1100" b="1" dirty="0"/>
            </a:br>
            <a:r>
              <a:rPr lang="en-US" sz="1100" b="1" dirty="0"/>
              <a:t>Insurance Companies and Adjusters	.	.	</a:t>
            </a:r>
            <a:r>
              <a:rPr lang="en-US" sz="1100" b="1" dirty="0" smtClean="0"/>
              <a:t>(800) 22-STORM</a:t>
            </a:r>
            <a:r>
              <a:rPr lang="en-US" sz="1100" b="1" dirty="0"/>
              <a:t/>
            </a:r>
            <a:br>
              <a:rPr lang="en-US" sz="1100" b="1" dirty="0"/>
            </a:br>
            <a:endParaRPr lang="en-US" sz="1100" b="1" dirty="0"/>
          </a:p>
          <a:p>
            <a:pPr>
              <a:lnSpc>
                <a:spcPct val="80000"/>
              </a:lnSpc>
              <a:spcBef>
                <a:spcPct val="20000"/>
              </a:spcBef>
              <a:buClr>
                <a:schemeClr val="bg2"/>
              </a:buClr>
              <a:buSzPct val="70000"/>
              <a:buFont typeface="Wingdings" pitchFamily="2" charset="2"/>
              <a:buNone/>
            </a:pPr>
            <a:r>
              <a:rPr lang="en-US" sz="1100" b="1" dirty="0"/>
              <a:t>Army Corps Of Engineers (Operation Blue Roof)	.	</a:t>
            </a:r>
            <a:r>
              <a:rPr lang="en-US" sz="1100" b="1" dirty="0" smtClean="0"/>
              <a:t>(888) 766-3258</a:t>
            </a:r>
            <a:endParaRPr lang="en-US" sz="1100" b="1" dirty="0"/>
          </a:p>
          <a:p>
            <a:endParaRPr lang="en-US" sz="1200" b="1" dirty="0"/>
          </a:p>
        </p:txBody>
      </p:sp>
      <p:sp>
        <p:nvSpPr>
          <p:cNvPr id="48133" name="Text Box 4"/>
          <p:cNvSpPr txBox="1">
            <a:spLocks noChangeArrowheads="1"/>
          </p:cNvSpPr>
          <p:nvPr/>
        </p:nvSpPr>
        <p:spPr bwMode="auto">
          <a:xfrm>
            <a:off x="846138" y="8142288"/>
            <a:ext cx="5165725" cy="517525"/>
          </a:xfrm>
          <a:prstGeom prst="rect">
            <a:avLst/>
          </a:prstGeom>
          <a:noFill/>
          <a:ln w="9525">
            <a:noFill/>
            <a:miter lim="800000"/>
            <a:headEnd/>
            <a:tailEnd/>
          </a:ln>
        </p:spPr>
        <p:txBody>
          <a:bodyPr wrap="none">
            <a:spAutoFit/>
          </a:bodyPr>
          <a:lstStyle/>
          <a:p>
            <a:pPr algn="ctr"/>
            <a:r>
              <a:rPr lang="en-US" sz="1400" b="1" dirty="0">
                <a:solidFill>
                  <a:srgbClr val="FF0000"/>
                </a:solidFill>
              </a:rPr>
              <a:t>POST THESE NUMBERS NEAR HOME PHONE</a:t>
            </a:r>
          </a:p>
          <a:p>
            <a:pPr algn="ctr"/>
            <a:r>
              <a:rPr lang="en-US" sz="1400" b="1" dirty="0">
                <a:solidFill>
                  <a:srgbClr val="FF0000"/>
                </a:solidFill>
              </a:rPr>
              <a:t>ENTER/SAVE NUMBERS IN CONTACTS ON CELL PHONES</a:t>
            </a:r>
          </a:p>
        </p:txBody>
      </p:sp>
      <p:sp>
        <p:nvSpPr>
          <p:cNvPr id="6" name="Rectangle 5"/>
          <p:cNvSpPr>
            <a:spLocks noChangeArrowheads="1"/>
          </p:cNvSpPr>
          <p:nvPr/>
        </p:nvSpPr>
        <p:spPr bwMode="auto">
          <a:xfrm>
            <a:off x="85064" y="5320145"/>
            <a:ext cx="6629400" cy="3423796"/>
          </a:xfrm>
          <a:prstGeom prst="rect">
            <a:avLst/>
          </a:prstGeom>
          <a:noFill/>
          <a:ln w="9525">
            <a:noFill/>
            <a:miter lim="800000"/>
            <a:headEnd/>
            <a:tailEnd/>
          </a:ln>
        </p:spPr>
        <p:txBody>
          <a:bodyPr wrap="square" numCol="2">
            <a:spAutoFit/>
          </a:bodyPr>
          <a:lstStyle/>
          <a:p>
            <a:pPr algn="ctr"/>
            <a:r>
              <a:rPr lang="en-US" sz="1100" b="1" dirty="0"/>
              <a:t>The American Red Cross Broward, Greater Miami &amp; The Keys                     </a:t>
            </a:r>
            <a:r>
              <a:rPr lang="en-US" sz="1100" b="1" dirty="0">
                <a:solidFill>
                  <a:srgbClr val="3333CC"/>
                </a:solidFill>
              </a:rPr>
              <a:t>              </a:t>
            </a:r>
            <a:r>
              <a:rPr lang="en-US" sz="1100" b="1" dirty="0">
                <a:solidFill>
                  <a:srgbClr val="3333CC"/>
                </a:solidFill>
                <a:hlinkClick r:id="rId2"/>
              </a:rPr>
              <a:t>http://www.miamiredcross.org</a:t>
            </a:r>
            <a:endParaRPr lang="en-US" sz="1100" b="1" dirty="0">
              <a:solidFill>
                <a:srgbClr val="3333CC"/>
              </a:solidFill>
            </a:endParaRPr>
          </a:p>
          <a:p>
            <a:pPr algn="ctr"/>
            <a:endParaRPr lang="en-US" sz="1100" b="1" dirty="0">
              <a:solidFill>
                <a:srgbClr val="3333CC"/>
              </a:solidFill>
            </a:endParaRPr>
          </a:p>
          <a:p>
            <a:pPr algn="ctr"/>
            <a:r>
              <a:rPr lang="en-US" sz="1100" b="1" dirty="0"/>
              <a:t>Broward County Emergency Management Agency</a:t>
            </a:r>
          </a:p>
          <a:p>
            <a:pPr algn="ctr"/>
            <a:r>
              <a:rPr lang="en-US" sz="1100" b="1" u="sng" dirty="0">
                <a:solidFill>
                  <a:schemeClr val="hlink"/>
                </a:solidFill>
              </a:rPr>
              <a:t>http://www.broward.org/disaster</a:t>
            </a:r>
          </a:p>
          <a:p>
            <a:pPr algn="ctr"/>
            <a:endParaRPr lang="en-US" sz="1100" b="1" dirty="0">
              <a:solidFill>
                <a:srgbClr val="3333CC"/>
              </a:solidFill>
            </a:endParaRPr>
          </a:p>
          <a:p>
            <a:pPr algn="ctr"/>
            <a:r>
              <a:rPr lang="en-US" sz="1100" b="1" dirty="0"/>
              <a:t>Broward County Hurricane Center</a:t>
            </a:r>
          </a:p>
          <a:p>
            <a:pPr algn="ctr"/>
            <a:r>
              <a:rPr lang="en-US" sz="1100" b="1" u="sng" dirty="0">
                <a:solidFill>
                  <a:schemeClr val="hlink"/>
                </a:solidFill>
              </a:rPr>
              <a:t>http://www.broward.org/hurricane</a:t>
            </a:r>
          </a:p>
          <a:p>
            <a:pPr algn="ctr"/>
            <a:endParaRPr lang="en-US" sz="1100" b="1" u="sng" dirty="0">
              <a:solidFill>
                <a:schemeClr val="hlink"/>
              </a:solidFill>
            </a:endParaRPr>
          </a:p>
          <a:p>
            <a:pPr algn="ctr"/>
            <a:r>
              <a:rPr lang="en-US" sz="1100" b="1" dirty="0"/>
              <a:t>Federal Emergency Management Agency (FEMA)</a:t>
            </a:r>
          </a:p>
          <a:p>
            <a:pPr algn="ctr"/>
            <a:r>
              <a:rPr lang="en-US" sz="1100" b="1" u="sng" dirty="0">
                <a:solidFill>
                  <a:schemeClr val="hlink"/>
                </a:solidFill>
              </a:rPr>
              <a:t>http://</a:t>
            </a:r>
            <a:r>
              <a:rPr lang="en-US" sz="1100" b="1" u="sng" dirty="0" smtClean="0">
                <a:solidFill>
                  <a:schemeClr val="hlink"/>
                </a:solidFill>
              </a:rPr>
              <a:t>www.fema.gov</a:t>
            </a:r>
            <a:endParaRPr lang="en-US" sz="1100" b="1" dirty="0" smtClean="0">
              <a:solidFill>
                <a:srgbClr val="3333CC"/>
              </a:solidFill>
            </a:endParaRPr>
          </a:p>
          <a:p>
            <a:pPr algn="ctr">
              <a:buFont typeface="Wingdings" pitchFamily="2" charset="2"/>
              <a:buNone/>
            </a:pPr>
            <a:endParaRPr lang="en-US" sz="1100" b="1" dirty="0">
              <a:solidFill>
                <a:srgbClr val="3333CC"/>
              </a:solidFill>
            </a:endParaRPr>
          </a:p>
          <a:p>
            <a:pPr algn="ctr">
              <a:buFont typeface="Wingdings" pitchFamily="2" charset="2"/>
              <a:buNone/>
            </a:pPr>
            <a:endParaRPr lang="en-US" sz="1100" b="1" dirty="0" smtClean="0">
              <a:solidFill>
                <a:srgbClr val="3333CC"/>
              </a:solidFill>
            </a:endParaRPr>
          </a:p>
          <a:p>
            <a:pPr algn="ctr">
              <a:buFont typeface="Wingdings" pitchFamily="2" charset="2"/>
              <a:buNone/>
            </a:pPr>
            <a:endParaRPr lang="en-US" sz="1100" b="1" dirty="0">
              <a:solidFill>
                <a:srgbClr val="3333CC"/>
              </a:solidFill>
            </a:endParaRPr>
          </a:p>
          <a:p>
            <a:pPr algn="ctr">
              <a:buFont typeface="Wingdings" pitchFamily="2" charset="2"/>
              <a:buNone/>
            </a:pPr>
            <a:endParaRPr lang="en-US" sz="1100" b="1" dirty="0" smtClean="0">
              <a:solidFill>
                <a:srgbClr val="3333CC"/>
              </a:solidFill>
            </a:endParaRPr>
          </a:p>
          <a:p>
            <a:pPr algn="ctr">
              <a:buFont typeface="Wingdings" pitchFamily="2" charset="2"/>
              <a:buNone/>
            </a:pPr>
            <a:r>
              <a:rPr lang="en-US" sz="1100" b="1" smtClean="0"/>
              <a:t>                                            </a:t>
            </a:r>
            <a:r>
              <a:rPr lang="en-US" sz="1100" b="1" dirty="0">
                <a:solidFill>
                  <a:srgbClr val="3333CC"/>
                </a:solidFill>
                <a:hlinkClick r:id="rId3"/>
              </a:rPr>
              <a:t>http://www.miamidade.gov/oem/</a:t>
            </a:r>
            <a:endParaRPr lang="en-US" sz="1100" b="1" dirty="0">
              <a:solidFill>
                <a:srgbClr val="3333CC"/>
              </a:solidFill>
            </a:endParaRPr>
          </a:p>
          <a:p>
            <a:pPr algn="ctr">
              <a:buFont typeface="Wingdings" pitchFamily="2" charset="2"/>
              <a:buNone/>
            </a:pPr>
            <a:endParaRPr lang="en-US" sz="1100" b="1" dirty="0">
              <a:solidFill>
                <a:srgbClr val="3333CC"/>
              </a:solidFill>
            </a:endParaRPr>
          </a:p>
          <a:p>
            <a:pPr algn="ctr"/>
            <a:r>
              <a:rPr lang="en-US" sz="1100" b="1" dirty="0"/>
              <a:t>National Hurricane Center</a:t>
            </a:r>
          </a:p>
          <a:p>
            <a:pPr algn="ctr"/>
            <a:r>
              <a:rPr lang="en-US" sz="1100" b="1" dirty="0">
                <a:solidFill>
                  <a:srgbClr val="3333CC"/>
                </a:solidFill>
                <a:hlinkClick r:id="rId4"/>
              </a:rPr>
              <a:t>http://www.nhc.noaa.gov/</a:t>
            </a:r>
            <a:endParaRPr lang="en-US" sz="1100" b="1" dirty="0">
              <a:solidFill>
                <a:srgbClr val="3333CC"/>
              </a:solidFill>
            </a:endParaRPr>
          </a:p>
          <a:p>
            <a:pPr algn="ctr"/>
            <a:endParaRPr lang="en-US" sz="1100" b="1" dirty="0"/>
          </a:p>
          <a:p>
            <a:pPr algn="ctr"/>
            <a:r>
              <a:rPr lang="en-US" sz="1100" b="1" dirty="0"/>
              <a:t>National Weather Service Hurricane Links</a:t>
            </a:r>
          </a:p>
          <a:p>
            <a:pPr algn="ctr"/>
            <a:r>
              <a:rPr lang="en-US" sz="1100" b="1" u="sng" dirty="0">
                <a:solidFill>
                  <a:schemeClr val="hlink"/>
                </a:solidFill>
              </a:rPr>
              <a:t>http://www.weather.gov/os/hurricane/</a:t>
            </a:r>
          </a:p>
          <a:p>
            <a:pPr algn="ctr"/>
            <a:endParaRPr lang="en-US" sz="1100" b="1" dirty="0">
              <a:solidFill>
                <a:srgbClr val="3333CC"/>
              </a:solidFill>
            </a:endParaRPr>
          </a:p>
          <a:p>
            <a:pPr algn="ctr"/>
            <a:r>
              <a:rPr lang="en-US" sz="1100" b="1" dirty="0"/>
              <a:t>NOAA Weather Radio All Hazards</a:t>
            </a:r>
          </a:p>
          <a:p>
            <a:pPr algn="ctr"/>
            <a:r>
              <a:rPr lang="en-US" sz="1100" b="1" u="sng" dirty="0">
                <a:solidFill>
                  <a:schemeClr val="hlink"/>
                </a:solidFill>
              </a:rPr>
              <a:t>http://www.weather.gov/nwr/</a:t>
            </a:r>
          </a:p>
          <a:p>
            <a:pPr algn="ctr">
              <a:buFont typeface="Wingdings" pitchFamily="2" charset="2"/>
              <a:buNone/>
            </a:pPr>
            <a:endParaRPr lang="en-US" sz="1100" b="1" dirty="0">
              <a:solidFill>
                <a:schemeClr val="hlink"/>
              </a:solidFill>
            </a:endParaRPr>
          </a:p>
          <a:p>
            <a:pPr algn="ctr">
              <a:buFont typeface="Wingdings" pitchFamily="2" charset="2"/>
              <a:buNone/>
            </a:pPr>
            <a:r>
              <a:rPr lang="en-US" sz="1100" b="1" dirty="0"/>
              <a:t>State of Florida Emergency Management</a:t>
            </a:r>
          </a:p>
          <a:p>
            <a:pPr algn="ctr"/>
            <a:r>
              <a:rPr lang="en-US" sz="1100" b="1" u="sng" dirty="0">
                <a:solidFill>
                  <a:schemeClr val="hlink"/>
                </a:solidFill>
              </a:rPr>
              <a:t>http://</a:t>
            </a:r>
            <a:r>
              <a:rPr lang="en-US" sz="1100" b="1" u="sng" dirty="0" smtClean="0">
                <a:solidFill>
                  <a:schemeClr val="hlink"/>
                </a:solidFill>
              </a:rPr>
              <a:t>www.floridadisaster.org</a:t>
            </a:r>
            <a:endParaRPr lang="en-US" sz="1100" b="1" dirty="0">
              <a:solidFill>
                <a:srgbClr val="3333CC"/>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0"/>
          </p:nvPr>
        </p:nvSpPr>
        <p:spPr>
          <a:noFill/>
        </p:spPr>
        <p:txBody>
          <a:bodyPr/>
          <a:lstStyle/>
          <a:p>
            <a:fld id="{D061DFAE-F67D-4265-A373-118E1AC47D3B}" type="slidenum">
              <a:rPr lang="en-US" smtClean="0"/>
              <a:pPr/>
              <a:t>4</a:t>
            </a:fld>
            <a:endParaRPr lang="en-US" smtClean="0"/>
          </a:p>
        </p:txBody>
      </p:sp>
      <p:sp>
        <p:nvSpPr>
          <p:cNvPr id="9219" name="Rectangle 16"/>
          <p:cNvSpPr>
            <a:spLocks noChangeArrowheads="1"/>
          </p:cNvSpPr>
          <p:nvPr/>
        </p:nvSpPr>
        <p:spPr bwMode="auto">
          <a:xfrm>
            <a:off x="114300" y="990600"/>
            <a:ext cx="6572250" cy="7823200"/>
          </a:xfrm>
          <a:prstGeom prst="rect">
            <a:avLst/>
          </a:prstGeom>
          <a:noFill/>
          <a:ln w="9525">
            <a:noFill/>
            <a:miter lim="800000"/>
            <a:headEnd/>
            <a:tailEnd/>
          </a:ln>
        </p:spPr>
        <p:txBody>
          <a:bodyPr lIns="92075" tIns="46038" rIns="92075" bIns="46038"/>
          <a:lstStyle/>
          <a:p>
            <a:pPr>
              <a:lnSpc>
                <a:spcPct val="80000"/>
              </a:lnSpc>
              <a:spcBef>
                <a:spcPct val="20000"/>
              </a:spcBef>
              <a:buClr>
                <a:srgbClr val="3333CC"/>
              </a:buClr>
              <a:buSzPct val="70000"/>
              <a:buFont typeface="Monotype Sorts" pitchFamily="2" charset="2"/>
              <a:buNone/>
              <a:defRPr/>
            </a:pPr>
            <a:endParaRPr lang="en-US" sz="1300" b="1" dirty="0">
              <a:solidFill>
                <a:srgbClr val="3333CC"/>
              </a:solidFill>
            </a:endParaRPr>
          </a:p>
          <a:p>
            <a:pPr eaLnBrk="0" hangingPunct="0">
              <a:buClr>
                <a:schemeClr val="bg2"/>
              </a:buClr>
              <a:buSzPct val="70000"/>
              <a:buFont typeface="Wingdings" pitchFamily="2" charset="2"/>
              <a:buNone/>
              <a:defRPr/>
            </a:pPr>
            <a:r>
              <a:rPr lang="en-US" sz="1300" dirty="0">
                <a:latin typeface="+mn-lt"/>
              </a:rPr>
              <a:t>The onset of TSFWs is the threshold for a destructive weather event.  TSFWs can have effects up to thirty hours in advance of the eye of a storm and are measured in accordance with the </a:t>
            </a:r>
            <a:r>
              <a:rPr lang="en-US" sz="1300" dirty="0" err="1">
                <a:latin typeface="+mn-lt"/>
              </a:rPr>
              <a:t>Saffir</a:t>
            </a:r>
            <a:r>
              <a:rPr lang="en-US" sz="1300" dirty="0">
                <a:latin typeface="+mn-lt"/>
              </a:rPr>
              <a:t>-Simpson Scale for destructive effects.  The Scale estimates damage resulting from the correlative category due to high winds, tornados and flooding. </a:t>
            </a:r>
            <a:endParaRPr lang="en-US" sz="1300" dirty="0" smtClean="0">
              <a:latin typeface="+mn-lt"/>
            </a:endParaRPr>
          </a:p>
          <a:p>
            <a:pPr eaLnBrk="0" hangingPunct="0">
              <a:buClr>
                <a:schemeClr val="bg2"/>
              </a:buClr>
              <a:buSzPct val="70000"/>
              <a:buFont typeface="Wingdings" pitchFamily="2" charset="2"/>
              <a:buNone/>
              <a:defRPr/>
            </a:pPr>
            <a:endParaRPr lang="en-US" sz="1300" dirty="0">
              <a:latin typeface="+mn-lt"/>
            </a:endParaRPr>
          </a:p>
          <a:p>
            <a:pPr eaLnBrk="0" hangingPunct="0">
              <a:buClr>
                <a:schemeClr val="bg2"/>
              </a:buClr>
              <a:buSzPct val="70000"/>
              <a:buFont typeface="Wingdings" pitchFamily="2" charset="2"/>
              <a:buNone/>
              <a:defRPr/>
            </a:pPr>
            <a:r>
              <a:rPr lang="en-US" sz="1300" dirty="0">
                <a:latin typeface="+mn-lt"/>
              </a:rPr>
              <a:t>Winds in coastal areas are generally stronger due to less friction over water and sustained winds in inland areas are generally lower than near coasts. Winds from hurricanes can reach hundreds of miles inland with some wind gusts reaching speeds equal to F4 tornado intensity (&gt;200 mph). </a:t>
            </a:r>
            <a:endParaRPr lang="en-US" sz="1300" dirty="0" smtClean="0">
              <a:latin typeface="+mn-lt"/>
            </a:endParaRPr>
          </a:p>
          <a:p>
            <a:pPr eaLnBrk="0" hangingPunct="0">
              <a:buClr>
                <a:schemeClr val="bg2"/>
              </a:buClr>
              <a:buSzPct val="70000"/>
              <a:buFont typeface="Wingdings" pitchFamily="2" charset="2"/>
              <a:buNone/>
              <a:defRPr/>
            </a:pPr>
            <a:endParaRPr lang="en-US" sz="1300" dirty="0">
              <a:latin typeface="+mn-lt"/>
            </a:endParaRPr>
          </a:p>
          <a:p>
            <a:pPr eaLnBrk="0" hangingPunct="0">
              <a:buClr>
                <a:schemeClr val="bg2"/>
              </a:buClr>
              <a:buSzPct val="70000"/>
              <a:buFont typeface="Wingdings" pitchFamily="2" charset="2"/>
              <a:buNone/>
              <a:defRPr/>
            </a:pPr>
            <a:r>
              <a:rPr lang="en-US" sz="1300" dirty="0">
                <a:latin typeface="+mn-lt"/>
              </a:rPr>
              <a:t>The effects of the wind on structures is not linear (e.g. not a one-to-one ratio).The force of the wind on structures increases by the square of the velocity.  For examples, a wind speed of 100 mph creates an effect 1900 units greater than a wind speed of 90 mph, even though the difference in speed is only 10 mph.  However, the same 10 mph difference between 130 mph and 140 mph creates an effect 2700 units greater.  </a:t>
            </a:r>
          </a:p>
        </p:txBody>
      </p:sp>
      <p:sp>
        <p:nvSpPr>
          <p:cNvPr id="631817" name="Text Box 9"/>
          <p:cNvSpPr txBox="1">
            <a:spLocks noChangeArrowheads="1"/>
          </p:cNvSpPr>
          <p:nvPr/>
        </p:nvSpPr>
        <p:spPr bwMode="auto">
          <a:xfrm>
            <a:off x="450850" y="7996238"/>
            <a:ext cx="230188" cy="27622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eaLnBrk="0" hangingPunct="0">
              <a:defRPr/>
            </a:pPr>
            <a:r>
              <a:rPr lang="en-US" sz="1200" b="1" i="1">
                <a:latin typeface="Tahoma" pitchFamily="34" charset="0"/>
              </a:rPr>
              <a:t> </a:t>
            </a:r>
            <a:endParaRPr lang="en-US" sz="1200" b="1">
              <a:latin typeface="Tahoma" pitchFamily="34" charset="0"/>
            </a:endParaRPr>
          </a:p>
        </p:txBody>
      </p:sp>
      <p:sp>
        <p:nvSpPr>
          <p:cNvPr id="7173" name="Rectangle 10"/>
          <p:cNvSpPr>
            <a:spLocks noChangeArrowheads="1"/>
          </p:cNvSpPr>
          <p:nvPr/>
        </p:nvSpPr>
        <p:spPr bwMode="auto">
          <a:xfrm>
            <a:off x="2638425" y="323850"/>
            <a:ext cx="1595438" cy="369888"/>
          </a:xfrm>
          <a:prstGeom prst="rect">
            <a:avLst/>
          </a:prstGeom>
          <a:noFill/>
          <a:ln w="9525">
            <a:noFill/>
            <a:miter lim="800000"/>
            <a:headEnd/>
            <a:tailEnd/>
          </a:ln>
        </p:spPr>
        <p:txBody>
          <a:bodyPr wrap="none">
            <a:spAutoFit/>
          </a:bodyPr>
          <a:lstStyle/>
          <a:p>
            <a:pPr eaLnBrk="0" hangingPunct="0"/>
            <a:r>
              <a:rPr lang="en-US" b="1"/>
              <a:t>HIGH WINDS</a:t>
            </a:r>
          </a:p>
        </p:txBody>
      </p:sp>
      <p:graphicFrame>
        <p:nvGraphicFramePr>
          <p:cNvPr id="631878" name="Group 70"/>
          <p:cNvGraphicFramePr>
            <a:graphicFrameLocks noGrp="1"/>
          </p:cNvGraphicFramePr>
          <p:nvPr>
            <p:ph/>
          </p:nvPr>
        </p:nvGraphicFramePr>
        <p:xfrm>
          <a:off x="237506" y="4857750"/>
          <a:ext cx="6377050" cy="4000424"/>
        </p:xfrm>
        <a:graphic>
          <a:graphicData uri="http://schemas.openxmlformats.org/drawingml/2006/table">
            <a:tbl>
              <a:tblPr/>
              <a:tblGrid>
                <a:gridCol w="511090"/>
                <a:gridCol w="742527"/>
                <a:gridCol w="5123433"/>
              </a:tblGrid>
              <a:tr h="3428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cs typeface="Arial" charset="0"/>
                        </a:rPr>
                        <a:t>Category</a:t>
                      </a:r>
                      <a:endParaRPr kumimoji="0" lang="en-US" sz="7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Winds</a:t>
                      </a:r>
                      <a:endParaRPr kumimoji="0" lang="en-US" sz="7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chemeClr val="tx1"/>
                          </a:solidFill>
                          <a:effectLst/>
                          <a:latin typeface="Arial" charset="0"/>
                          <a:cs typeface="Arial" charset="0"/>
                        </a:rPr>
                        <a:t>Effects </a:t>
                      </a:r>
                      <a:endParaRPr kumimoji="0" lang="en-US" sz="700" b="0" i="0" u="none" strike="noStrike" cap="none" normalizeH="0" baseline="0" smtClean="0">
                        <a:ln>
                          <a:noFill/>
                        </a:ln>
                        <a:solidFill>
                          <a:schemeClr val="tx1"/>
                        </a:solidFill>
                        <a:effectLst/>
                        <a:latin typeface="Arial"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tr>
              <a:tr h="5223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One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74-95 mph</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No real damage to building structures. Damage primarily to unanchored mobile homes, shrubbery, and trees. Also, some coastal road flooding and minor pier damage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52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Two</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96-110 mph</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Some roofing material, door, and window damage to buildings. Considerable damage to vegetation, mobile homes, and piers. Coastal and low-lying escape routes flood 2-4 hours before arrival of center. Small craft in unprotected anchorages break moorings.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52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Three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111-130 mph</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Some structural damage to small residences and utility buildings with a minor amount of curtain wall failures. Mobile homes are destroyed. Flooding near the coast destroys smaller structures with larger structures damaged by floating debris. Terrain continuously lower than 5 feet ASL may be flooded inland 8 miles or more.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52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Four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131-155 mph</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More extensive curtain wall failures with some complete roof structure failure on small residences. Major erosion of beach. Major damage to lower floors of structures near the shore. Terrain continuously lower than 10 feet ASL may be flooded requiring massive evacuation of residential areas inland as far as 6 miles.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052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Five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smtClean="0">
                          <a:ln>
                            <a:noFill/>
                          </a:ln>
                          <a:solidFill>
                            <a:schemeClr val="tx1"/>
                          </a:solidFill>
                          <a:effectLst/>
                          <a:latin typeface="Arial" charset="0"/>
                          <a:cs typeface="Arial" charset="0"/>
                        </a:rPr>
                        <a:t>greater than 155 mph</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cs typeface="Arial" charset="0"/>
                        </a:rPr>
                        <a:t>Complete roof failure on many residences and industrial buildings. Some complete building failures with small utility buildings blown over or away. Major damage to lower floors of all structures located less than 15 feet ASL and within 500 yards of the shoreline. Massive evacuation of residential areas on low ground within 5 to 10 miles of the shoreline may be required.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04" name="Text Box 68"/>
          <p:cNvSpPr txBox="1">
            <a:spLocks noChangeArrowheads="1"/>
          </p:cNvSpPr>
          <p:nvPr/>
        </p:nvSpPr>
        <p:spPr bwMode="auto">
          <a:xfrm>
            <a:off x="1285875" y="4457700"/>
            <a:ext cx="4267200" cy="285750"/>
          </a:xfrm>
          <a:prstGeom prst="rect">
            <a:avLst/>
          </a:prstGeom>
          <a:noFill/>
          <a:ln w="9525">
            <a:noFill/>
            <a:miter lim="800000"/>
            <a:headEnd/>
            <a:tailEnd/>
          </a:ln>
        </p:spPr>
        <p:txBody>
          <a:bodyPr>
            <a:spAutoFit/>
          </a:bodyPr>
          <a:lstStyle/>
          <a:p>
            <a:pPr algn="ctr"/>
            <a:r>
              <a:rPr lang="en-US" sz="1200" b="1">
                <a:solidFill>
                  <a:srgbClr val="FF0000"/>
                </a:solidFill>
              </a:rPr>
              <a:t>Saffir-Simpson Scale</a:t>
            </a:r>
            <a:endParaRPr lang="en-US" sz="1200">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E13E2726-9936-4A09-98B9-32B10C37CACF}" type="slidenum">
              <a:rPr lang="en-US" smtClean="0"/>
              <a:pPr/>
              <a:t>5</a:t>
            </a:fld>
            <a:endParaRPr lang="en-US" smtClean="0"/>
          </a:p>
        </p:txBody>
      </p:sp>
      <p:sp>
        <p:nvSpPr>
          <p:cNvPr id="8195" name="Rectangle 10"/>
          <p:cNvSpPr>
            <a:spLocks noChangeArrowheads="1"/>
          </p:cNvSpPr>
          <p:nvPr/>
        </p:nvSpPr>
        <p:spPr bwMode="auto">
          <a:xfrm>
            <a:off x="114300" y="990600"/>
            <a:ext cx="6743700" cy="7823200"/>
          </a:xfrm>
          <a:prstGeom prst="rect">
            <a:avLst/>
          </a:prstGeom>
          <a:noFill/>
          <a:ln w="9525">
            <a:noFill/>
            <a:miter lim="800000"/>
            <a:headEnd/>
            <a:tailEnd/>
          </a:ln>
        </p:spPr>
        <p:txBody>
          <a:bodyPr lIns="92075" tIns="46038" rIns="92075" bIns="46038"/>
          <a:lstStyle/>
          <a:p>
            <a:pPr>
              <a:spcBef>
                <a:spcPct val="20000"/>
              </a:spcBef>
              <a:buClr>
                <a:srgbClr val="3333CC"/>
              </a:buClr>
              <a:buSzPct val="70000"/>
              <a:buFont typeface="Wingdings" pitchFamily="2" charset="2"/>
              <a:buNone/>
            </a:pPr>
            <a:endParaRPr lang="en-US" sz="1200" b="1" dirty="0">
              <a:solidFill>
                <a:srgbClr val="3333CC"/>
              </a:solidFill>
            </a:endParaRPr>
          </a:p>
          <a:p>
            <a:pPr>
              <a:spcBef>
                <a:spcPct val="20000"/>
              </a:spcBef>
              <a:buClr>
                <a:srgbClr val="3333CC"/>
              </a:buClr>
              <a:buSzPct val="70000"/>
              <a:buFont typeface="Wingdings" pitchFamily="2" charset="2"/>
              <a:buNone/>
            </a:pPr>
            <a:r>
              <a:rPr lang="en-US" sz="1400" dirty="0"/>
              <a:t>Tornados are violent, swirling, funnel-shaped clouds that extend to the ground.  Winds can range from 40-318 mph and their path of damage can be as long as 50 miles.  Tornados uproot trees, destroy buildings, and turn harmless objects into deadly projectiles.  Tornadoes and damaging straight-line winds from downbursts can develop in the outer thunderstorm bands hundreds of miles away from the eye of the hurricane. </a:t>
            </a:r>
            <a:endParaRPr lang="en-US" sz="1400" dirty="0" smtClean="0"/>
          </a:p>
          <a:p>
            <a:pPr>
              <a:spcBef>
                <a:spcPct val="20000"/>
              </a:spcBef>
              <a:buClr>
                <a:srgbClr val="3333CC"/>
              </a:buClr>
              <a:buSzPct val="70000"/>
              <a:buFont typeface="Wingdings" pitchFamily="2" charset="2"/>
              <a:buNone/>
            </a:pPr>
            <a:endParaRPr lang="en-US" sz="1400" dirty="0"/>
          </a:p>
          <a:p>
            <a:pPr>
              <a:spcBef>
                <a:spcPct val="20000"/>
              </a:spcBef>
              <a:buClr>
                <a:srgbClr val="3333CC"/>
              </a:buClr>
              <a:buSzPct val="70000"/>
              <a:buFont typeface="Wingdings" pitchFamily="2" charset="2"/>
              <a:buNone/>
            </a:pPr>
            <a:r>
              <a:rPr lang="en-US" sz="1400" dirty="0"/>
              <a:t>Nearly 70% of land falling hurricanes from 1948 to 2000 spawned at least 1 tornado, with  40% of hurricanes making land-fall spawning more than 3 tornadoes.  Nearly  one-third of these tornados develop before the hurricane center reaches the coastline and can occur up to 150 miles inland.  Many tornados occur outside the region of the strongest surface wind gusts, with the majority occurring in the right front quadrant (relative to the storm motion) of a hurricane.  Tornados incident to hurricanes occur sporadically and are often short  in duration, making them difficult to predict.  Hurricanes can produce dozens of tornados, some historical examples of which are:  Hurricane Beulah (1967): 141; Hurricane David (1979): 24; Hurricane Allen (1981): 29; and, Hurricane Andrew (1992): 29.</a:t>
            </a:r>
          </a:p>
        </p:txBody>
      </p:sp>
      <p:sp>
        <p:nvSpPr>
          <p:cNvPr id="8196" name="Rectangle 5"/>
          <p:cNvSpPr>
            <a:spLocks noChangeArrowheads="1"/>
          </p:cNvSpPr>
          <p:nvPr/>
        </p:nvSpPr>
        <p:spPr bwMode="auto">
          <a:xfrm>
            <a:off x="1539875" y="323850"/>
            <a:ext cx="3800475" cy="369888"/>
          </a:xfrm>
          <a:prstGeom prst="rect">
            <a:avLst/>
          </a:prstGeom>
          <a:noFill/>
          <a:ln w="9525">
            <a:noFill/>
            <a:miter lim="800000"/>
            <a:headEnd/>
            <a:tailEnd/>
          </a:ln>
        </p:spPr>
        <p:txBody>
          <a:bodyPr wrap="none">
            <a:spAutoFit/>
          </a:bodyPr>
          <a:lstStyle/>
          <a:p>
            <a:pPr eaLnBrk="0" hangingPunct="0"/>
            <a:r>
              <a:rPr lang="en-US" b="1"/>
              <a:t>TORNADOS AND DOWNBURSTS</a:t>
            </a:r>
          </a:p>
        </p:txBody>
      </p:sp>
      <p:pic>
        <p:nvPicPr>
          <p:cNvPr id="8197" name="Object 7" descr="npo000023"/>
          <p:cNvPicPr>
            <a:picLocks noChangeAspect="1" noChangeArrowheads="1"/>
          </p:cNvPicPr>
          <p:nvPr/>
        </p:nvPicPr>
        <p:blipFill>
          <a:blip r:embed="rId2" cstate="print"/>
          <a:srcRect r="8855" b="18909"/>
          <a:stretch>
            <a:fillRect/>
          </a:stretch>
        </p:blipFill>
        <p:spPr bwMode="auto">
          <a:xfrm>
            <a:off x="3695700" y="5162550"/>
            <a:ext cx="3162300" cy="2762250"/>
          </a:xfrm>
          <a:prstGeom prst="rect">
            <a:avLst/>
          </a:prstGeom>
          <a:noFill/>
          <a:ln w="9525" algn="ctr">
            <a:noFill/>
            <a:miter lim="800000"/>
            <a:headEnd/>
            <a:tailEnd/>
          </a:ln>
        </p:spPr>
      </p:pic>
      <p:sp>
        <p:nvSpPr>
          <p:cNvPr id="8198" name="Text Box 8"/>
          <p:cNvSpPr txBox="1">
            <a:spLocks noChangeArrowheads="1"/>
          </p:cNvSpPr>
          <p:nvPr/>
        </p:nvSpPr>
        <p:spPr bwMode="auto">
          <a:xfrm>
            <a:off x="3962400" y="7905750"/>
            <a:ext cx="2365375" cy="276225"/>
          </a:xfrm>
          <a:prstGeom prst="rect">
            <a:avLst/>
          </a:prstGeom>
          <a:noFill/>
          <a:ln w="9525">
            <a:noFill/>
            <a:miter lim="800000"/>
            <a:headEnd/>
            <a:tailEnd/>
          </a:ln>
        </p:spPr>
        <p:txBody>
          <a:bodyPr>
            <a:spAutoFit/>
          </a:bodyPr>
          <a:lstStyle/>
          <a:p>
            <a:r>
              <a:rPr lang="en-US" sz="1200" b="1">
                <a:solidFill>
                  <a:srgbClr val="FF0000"/>
                </a:solidFill>
              </a:rPr>
              <a:t>Fujita Tornado Intensity Scale</a:t>
            </a:r>
          </a:p>
        </p:txBody>
      </p:sp>
      <p:pic>
        <p:nvPicPr>
          <p:cNvPr id="8199" name="Picture 24" descr="npo000014"/>
          <p:cNvPicPr>
            <a:picLocks noChangeAspect="1" noChangeArrowheads="1"/>
          </p:cNvPicPr>
          <p:nvPr/>
        </p:nvPicPr>
        <p:blipFill>
          <a:blip r:embed="rId3" cstate="print"/>
          <a:srcRect/>
          <a:stretch>
            <a:fillRect/>
          </a:stretch>
        </p:blipFill>
        <p:spPr bwMode="auto">
          <a:xfrm>
            <a:off x="238125" y="5213350"/>
            <a:ext cx="3048000" cy="2978150"/>
          </a:xfrm>
          <a:prstGeom prst="rect">
            <a:avLst/>
          </a:prstGeom>
          <a:noFill/>
          <a:ln w="38100"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7FAE181D-0F8A-476F-B88B-53D716E930DA}" type="slidenum">
              <a:rPr lang="en-US" smtClean="0"/>
              <a:pPr/>
              <a:t>6</a:t>
            </a:fld>
            <a:endParaRPr lang="en-US" smtClean="0"/>
          </a:p>
        </p:txBody>
      </p:sp>
      <p:sp>
        <p:nvSpPr>
          <p:cNvPr id="9219" name="Rectangle 4"/>
          <p:cNvSpPr>
            <a:spLocks noChangeArrowheads="1"/>
          </p:cNvSpPr>
          <p:nvPr/>
        </p:nvSpPr>
        <p:spPr bwMode="auto">
          <a:xfrm>
            <a:off x="908050" y="323850"/>
            <a:ext cx="5041900" cy="369888"/>
          </a:xfrm>
          <a:prstGeom prst="rect">
            <a:avLst/>
          </a:prstGeom>
          <a:noFill/>
          <a:ln w="9525">
            <a:noFill/>
            <a:miter lim="800000"/>
            <a:headEnd/>
            <a:tailEnd/>
          </a:ln>
        </p:spPr>
        <p:txBody>
          <a:bodyPr wrap="none">
            <a:spAutoFit/>
          </a:bodyPr>
          <a:lstStyle/>
          <a:p>
            <a:pPr algn="ctr" eaLnBrk="0" hangingPunct="0"/>
            <a:r>
              <a:rPr lang="en-US" b="1"/>
              <a:t>STORM SURGE, RAIN &amp; INLAND FLOODING</a:t>
            </a:r>
          </a:p>
        </p:txBody>
      </p:sp>
      <p:sp>
        <p:nvSpPr>
          <p:cNvPr id="9220" name="Rectangle 257"/>
          <p:cNvSpPr>
            <a:spLocks noChangeArrowheads="1"/>
          </p:cNvSpPr>
          <p:nvPr/>
        </p:nvSpPr>
        <p:spPr bwMode="auto">
          <a:xfrm>
            <a:off x="114300" y="990600"/>
            <a:ext cx="6572250" cy="7823200"/>
          </a:xfrm>
          <a:prstGeom prst="rect">
            <a:avLst/>
          </a:prstGeom>
          <a:noFill/>
          <a:ln w="9525">
            <a:noFill/>
            <a:miter lim="800000"/>
            <a:headEnd/>
            <a:tailEnd/>
          </a:ln>
        </p:spPr>
        <p:txBody>
          <a:bodyPr lIns="92075" tIns="46038" rIns="92075" bIns="46038"/>
          <a:lstStyle/>
          <a:p>
            <a:pPr>
              <a:lnSpc>
                <a:spcPct val="80000"/>
              </a:lnSpc>
              <a:spcBef>
                <a:spcPct val="20000"/>
              </a:spcBef>
              <a:buClr>
                <a:srgbClr val="3333CC"/>
              </a:buClr>
              <a:buSzPct val="70000"/>
            </a:pPr>
            <a:endParaRPr lang="en-US" sz="1200" b="1">
              <a:solidFill>
                <a:srgbClr val="3333CC"/>
              </a:solidFill>
            </a:endParaRPr>
          </a:p>
          <a:p>
            <a:pPr>
              <a:lnSpc>
                <a:spcPct val="80000"/>
              </a:lnSpc>
              <a:spcBef>
                <a:spcPct val="20000"/>
              </a:spcBef>
              <a:buClr>
                <a:srgbClr val="3333CC"/>
              </a:buClr>
              <a:buSzPct val="70000"/>
            </a:pPr>
            <a:r>
              <a:rPr lang="en-US" sz="1400"/>
              <a:t>Storm surge is the abnormal rise in water created by wind blowing across the water surface and the low atmospheric pressure in or near the eye of a hurricane.  Storm surge domes can be 20 feet high and 50-100 miles wide. Storm surge can lead to inland flooding, which can be compounded by heavy rains.  More people are killed by flooding than any other hurricane threat.  These deaths are often attributable to being trapped in, or attempted to escape from, vehicles stranded in flooded areas.  Most deaths are the direct result of  people trying to drive through flooded roadways.  </a:t>
            </a:r>
          </a:p>
          <a:p>
            <a:pPr>
              <a:lnSpc>
                <a:spcPct val="80000"/>
              </a:lnSpc>
              <a:spcBef>
                <a:spcPct val="20000"/>
              </a:spcBef>
              <a:buClr>
                <a:srgbClr val="3333CC"/>
              </a:buClr>
              <a:buSzPct val="70000"/>
            </a:pPr>
            <a:endParaRPr lang="en-US" sz="1400"/>
          </a:p>
          <a:p>
            <a:pPr>
              <a:lnSpc>
                <a:spcPct val="80000"/>
              </a:lnSpc>
              <a:spcBef>
                <a:spcPct val="20000"/>
              </a:spcBef>
              <a:buClr>
                <a:srgbClr val="3333CC"/>
              </a:buClr>
              <a:buSzPct val="70000"/>
            </a:pPr>
            <a:r>
              <a:rPr lang="en-US" sz="1400"/>
              <a:t>Storms tend to produce less rain as they move away from oceans; however, their intensity, as well as how far they move inland, also affects rain-fall. Rain during hurricanes can be torrential and can cause flash flooding absent a storm surge.  Intense rainfall from slow moving hurricanes can be destructive and often damages roofs, allowing water to enter attics, walls, and indoor living spaces.  Heavy rains create hidden health dangers such as mold, contaminated food, sewage backups and waterborne disease.  Rains and inland flooding increase in the rate of fatal car crashes   as a result of poor visibility, hydroplaning and vehicular systems failure.</a:t>
            </a:r>
          </a:p>
          <a:p>
            <a:pPr>
              <a:lnSpc>
                <a:spcPct val="80000"/>
              </a:lnSpc>
              <a:spcBef>
                <a:spcPct val="20000"/>
              </a:spcBef>
              <a:buClr>
                <a:srgbClr val="3333CC"/>
              </a:buClr>
              <a:buSzPct val="70000"/>
              <a:buFont typeface="Monotype Sorts" pitchFamily="2" charset="2"/>
              <a:buNone/>
            </a:pPr>
            <a:endParaRPr lang="en-US" sz="1200" b="1">
              <a:solidFill>
                <a:srgbClr val="3333CC"/>
              </a:solidFill>
            </a:endParaRPr>
          </a:p>
        </p:txBody>
      </p:sp>
      <p:pic>
        <p:nvPicPr>
          <p:cNvPr id="9221" name="Picture 34" descr="npo00001e"/>
          <p:cNvPicPr>
            <a:picLocks noChangeAspect="1" noChangeArrowheads="1"/>
          </p:cNvPicPr>
          <p:nvPr/>
        </p:nvPicPr>
        <p:blipFill>
          <a:blip r:embed="rId2" cstate="print"/>
          <a:srcRect/>
          <a:stretch>
            <a:fillRect/>
          </a:stretch>
        </p:blipFill>
        <p:spPr bwMode="auto">
          <a:xfrm>
            <a:off x="295275" y="4743450"/>
            <a:ext cx="2867025" cy="3538538"/>
          </a:xfrm>
          <a:prstGeom prst="rect">
            <a:avLst/>
          </a:prstGeom>
          <a:noFill/>
          <a:ln w="38100" algn="ctr">
            <a:solidFill>
              <a:schemeClr val="tx1"/>
            </a:solidFill>
            <a:miter lim="800000"/>
            <a:headEnd/>
            <a:tailEnd/>
          </a:ln>
        </p:spPr>
      </p:pic>
      <p:pic>
        <p:nvPicPr>
          <p:cNvPr id="9222" name="Picture 36" descr="npo000020"/>
          <p:cNvPicPr>
            <a:picLocks noChangeAspect="1" noChangeArrowheads="1"/>
          </p:cNvPicPr>
          <p:nvPr/>
        </p:nvPicPr>
        <p:blipFill>
          <a:blip r:embed="rId3" cstate="print"/>
          <a:srcRect/>
          <a:stretch>
            <a:fillRect/>
          </a:stretch>
        </p:blipFill>
        <p:spPr bwMode="auto">
          <a:xfrm>
            <a:off x="3409950" y="4743450"/>
            <a:ext cx="2990850" cy="3524250"/>
          </a:xfrm>
          <a:prstGeom prst="rect">
            <a:avLst/>
          </a:prstGeom>
          <a:noFill/>
          <a:ln w="38100"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F1CBD7C4-D087-467F-83F4-B1270E187546}" type="slidenum">
              <a:rPr lang="en-US" smtClean="0"/>
              <a:pPr/>
              <a:t>7</a:t>
            </a:fld>
            <a:endParaRPr lang="en-US" smtClean="0"/>
          </a:p>
        </p:txBody>
      </p:sp>
      <p:sp>
        <p:nvSpPr>
          <p:cNvPr id="17411" name="Rectangle 4"/>
          <p:cNvSpPr>
            <a:spLocks noChangeArrowheads="1"/>
          </p:cNvSpPr>
          <p:nvPr/>
        </p:nvSpPr>
        <p:spPr bwMode="auto">
          <a:xfrm>
            <a:off x="684243" y="323850"/>
            <a:ext cx="5489515" cy="369332"/>
          </a:xfrm>
          <a:prstGeom prst="rect">
            <a:avLst/>
          </a:prstGeom>
          <a:noFill/>
          <a:ln w="9525">
            <a:noFill/>
            <a:miter lim="800000"/>
            <a:headEnd/>
            <a:tailEnd/>
          </a:ln>
        </p:spPr>
        <p:txBody>
          <a:bodyPr wrap="none">
            <a:spAutoFit/>
          </a:bodyPr>
          <a:lstStyle/>
          <a:p>
            <a:pPr algn="ctr" eaLnBrk="0" hangingPunct="0"/>
            <a:r>
              <a:rPr lang="en-US" b="1" dirty="0" smtClean="0"/>
              <a:t> </a:t>
            </a:r>
            <a:r>
              <a:rPr lang="en-US" b="1" dirty="0"/>
              <a:t>DESTRUCTIVE WEATHER PLAN </a:t>
            </a:r>
            <a:r>
              <a:rPr lang="en-US" b="1" dirty="0" smtClean="0"/>
              <a:t>(OPLAN 1-01)</a:t>
            </a:r>
            <a:endParaRPr lang="en-US" b="1" dirty="0"/>
          </a:p>
        </p:txBody>
      </p:sp>
      <p:sp>
        <p:nvSpPr>
          <p:cNvPr id="17412" name="Rectangle 8"/>
          <p:cNvSpPr>
            <a:spLocks noChangeArrowheads="1"/>
          </p:cNvSpPr>
          <p:nvPr/>
        </p:nvSpPr>
        <p:spPr bwMode="auto">
          <a:xfrm>
            <a:off x="114300" y="990600"/>
            <a:ext cx="6664325" cy="7823200"/>
          </a:xfrm>
          <a:prstGeom prst="rect">
            <a:avLst/>
          </a:prstGeom>
          <a:noFill/>
          <a:ln w="9525">
            <a:noFill/>
            <a:miter lim="800000"/>
            <a:headEnd/>
            <a:tailEnd/>
          </a:ln>
        </p:spPr>
        <p:txBody>
          <a:bodyPr lIns="92075" tIns="46038" rIns="92075" bIns="46038"/>
          <a:lstStyle/>
          <a:p>
            <a:pPr>
              <a:lnSpc>
                <a:spcPct val="80000"/>
              </a:lnSpc>
              <a:spcBef>
                <a:spcPct val="20000"/>
              </a:spcBef>
              <a:buClr>
                <a:srgbClr val="3333CC"/>
              </a:buClr>
              <a:buSzPct val="70000"/>
              <a:buFont typeface="Monotype Sorts" pitchFamily="2" charset="2"/>
              <a:buNone/>
            </a:pPr>
            <a:endParaRPr lang="en-US" sz="1400" dirty="0" smtClean="0"/>
          </a:p>
          <a:p>
            <a:pPr>
              <a:lnSpc>
                <a:spcPct val="80000"/>
              </a:lnSpc>
              <a:spcBef>
                <a:spcPct val="20000"/>
              </a:spcBef>
              <a:buClr>
                <a:srgbClr val="3333CC"/>
              </a:buClr>
              <a:buSzPct val="70000"/>
              <a:buFont typeface="Monotype Sorts" pitchFamily="2" charset="2"/>
              <a:buNone/>
            </a:pPr>
            <a:r>
              <a:rPr lang="en-US" sz="1400" dirty="0" smtClean="0"/>
              <a:t>The MARFORSOUTH Destructive Weather Plan </a:t>
            </a:r>
            <a:r>
              <a:rPr lang="en-US" sz="1400" dirty="0"/>
              <a:t>(OPLAN 1-01) </a:t>
            </a:r>
            <a:r>
              <a:rPr lang="en-US" sz="1400" dirty="0" smtClean="0"/>
              <a:t> sets forth the following mission, execution  and concept of operations statements: </a:t>
            </a:r>
            <a:endParaRPr lang="en-US" sz="1400" dirty="0"/>
          </a:p>
          <a:p>
            <a:pPr>
              <a:lnSpc>
                <a:spcPct val="80000"/>
              </a:lnSpc>
              <a:spcBef>
                <a:spcPct val="20000"/>
              </a:spcBef>
              <a:buClr>
                <a:srgbClr val="3333CC"/>
              </a:buClr>
              <a:buSzPct val="70000"/>
              <a:buFont typeface="Monotype Sorts" pitchFamily="2" charset="2"/>
              <a:buNone/>
            </a:pPr>
            <a:endParaRPr lang="en-US" sz="1400" b="1" dirty="0">
              <a:solidFill>
                <a:srgbClr val="3333CC"/>
              </a:solidFill>
            </a:endParaRPr>
          </a:p>
          <a:p>
            <a:r>
              <a:rPr lang="en-US" sz="1400" b="1" dirty="0" smtClean="0">
                <a:solidFill>
                  <a:srgbClr val="3333CC"/>
                </a:solidFill>
              </a:rPr>
              <a:t> </a:t>
            </a:r>
            <a:r>
              <a:rPr lang="en-US" sz="1400" dirty="0" smtClean="0"/>
              <a:t>3.  </a:t>
            </a:r>
            <a:r>
              <a:rPr lang="en-US" sz="1400" u="sng" dirty="0" smtClean="0"/>
              <a:t>Mission</a:t>
            </a:r>
            <a:r>
              <a:rPr lang="en-US" sz="1400" dirty="0" smtClean="0"/>
              <a:t>.  On order, MARFORSOUTH conducts operations to mitigate the effects of destructive weather in order to protect: facilities and associated government property; classified materials and information systems; and, personnel, their families and residences, while concurrently maintaining the capability to maintain continuous command and control of OPCON forces and communication with higher, adjacent and subordinate headquarters.</a:t>
            </a:r>
          </a:p>
          <a:p>
            <a:r>
              <a:rPr lang="en-US" sz="1400" dirty="0" smtClean="0"/>
              <a:t>  </a:t>
            </a:r>
          </a:p>
          <a:p>
            <a:r>
              <a:rPr lang="en-US" sz="1400" dirty="0" smtClean="0"/>
              <a:t>4.  </a:t>
            </a:r>
            <a:r>
              <a:rPr lang="en-US" sz="1400" u="sng" dirty="0" smtClean="0"/>
              <a:t>Execution</a:t>
            </a:r>
            <a:endParaRPr lang="en-US" sz="1400" dirty="0" smtClean="0"/>
          </a:p>
          <a:p>
            <a:r>
              <a:rPr lang="en-US" sz="1400" dirty="0" smtClean="0"/>
              <a:t> </a:t>
            </a:r>
          </a:p>
          <a:p>
            <a:r>
              <a:rPr lang="en-US" sz="1400" dirty="0" smtClean="0"/>
              <a:t>    a.  </a:t>
            </a:r>
            <a:r>
              <a:rPr lang="en-US" sz="1400" u="sng" dirty="0" smtClean="0"/>
              <a:t>Commander’s Intent</a:t>
            </a:r>
            <a:r>
              <a:rPr lang="en-US" sz="1400" dirty="0" smtClean="0"/>
              <a:t>.  Commander, Marine Corps Forces, South (COMMARFORSOUTH) will take all reasonable actions to mitigate the effects of destructive weather on MARFORSOUTH facilities and associated government property; classified materials and information systems, and; personnel, their families and residences.  MARFORSOUTH will coordinate with USSOUTHCOM to ensure congruous execution of respective destructive weather plans and concurrent operations of the MARFORSOUTH Command Operations Center (COC) and the USSOUTHCOM Joint Operations Center (JOC) to accomplish essential tasks set forth in reference (a).  Section heads will provide their Marines, Sailors and civilians sufficient time to take care of their families, residences, and personal property.  Thorough planning will ensure maximum protection of MARFORSOUTH personnel and property, while maintaining continuous command and control of OPCON forces and essential communications with higher, adjacent and subordinate headquarters.</a:t>
            </a:r>
          </a:p>
          <a:p>
            <a:r>
              <a:rPr lang="en-US" sz="1400" dirty="0" smtClean="0"/>
              <a:t> </a:t>
            </a:r>
          </a:p>
          <a:p>
            <a:r>
              <a:rPr lang="en-US" sz="1400" dirty="0" smtClean="0"/>
              <a:t>    b.  </a:t>
            </a:r>
            <a:r>
              <a:rPr lang="en-US" sz="1400" u="sng" dirty="0" smtClean="0"/>
              <a:t>Concept of Operations</a:t>
            </a:r>
            <a:r>
              <a:rPr lang="en-US" sz="1400" dirty="0" smtClean="0"/>
              <a:t>.  Upon advanced warning of destructive weather, MARFORSOUTH initiates the execution phase of OPLAN 1-01.  Implementation of preplanned actions will minimize facility damage and prevent injury to command members and their families.  These actions are divided into three operational phases that are designed to: protect classified material, government property, and facilities; safeguard personnel, their families and residences, and; ensure continuity of mission essential command functions.</a:t>
            </a:r>
          </a:p>
          <a:p>
            <a:r>
              <a:rPr lang="en-US" sz="1400" dirty="0" smtClean="0"/>
              <a:t> </a:t>
            </a:r>
          </a:p>
          <a:p>
            <a:pPr>
              <a:lnSpc>
                <a:spcPct val="80000"/>
              </a:lnSpc>
              <a:spcBef>
                <a:spcPct val="20000"/>
              </a:spcBef>
              <a:buClr>
                <a:srgbClr val="3333CC"/>
              </a:buClr>
              <a:buSzPct val="70000"/>
              <a:buFont typeface="Monotype Sorts" pitchFamily="2" charset="2"/>
              <a:buNone/>
            </a:pPr>
            <a:r>
              <a:rPr lang="en-US" sz="1300" b="1" dirty="0" smtClean="0">
                <a:solidFill>
                  <a:srgbClr val="3333CC"/>
                </a:solidFill>
              </a:rPr>
              <a:t>  </a:t>
            </a:r>
            <a:endParaRPr lang="en-US" sz="1300" b="1" dirty="0">
              <a:solidFill>
                <a:srgbClr val="FF0000"/>
              </a:solidFill>
            </a:endParaRPr>
          </a:p>
          <a:p>
            <a:endParaRPr lang="en-US" sz="1200" b="1" u="sng" dirty="0">
              <a:solidFill>
                <a:srgbClr val="3333CC"/>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194686C6-3A02-4424-976C-324797EDC70C}" type="slidenum">
              <a:rPr lang="en-US" smtClean="0"/>
              <a:pPr/>
              <a:t>8</a:t>
            </a:fld>
            <a:endParaRPr lang="en-US" smtClean="0"/>
          </a:p>
        </p:txBody>
      </p:sp>
      <p:sp>
        <p:nvSpPr>
          <p:cNvPr id="18435" name="Rectangle 4"/>
          <p:cNvSpPr>
            <a:spLocks noChangeArrowheads="1"/>
          </p:cNvSpPr>
          <p:nvPr/>
        </p:nvSpPr>
        <p:spPr bwMode="auto">
          <a:xfrm>
            <a:off x="114300" y="951288"/>
            <a:ext cx="6648450" cy="8063746"/>
          </a:xfrm>
          <a:prstGeom prst="rect">
            <a:avLst/>
          </a:prstGeom>
          <a:noFill/>
          <a:ln w="9525">
            <a:noFill/>
            <a:miter lim="800000"/>
            <a:headEnd/>
            <a:tailEnd/>
          </a:ln>
        </p:spPr>
        <p:txBody>
          <a:bodyPr anchor="ctr">
            <a:spAutoFit/>
          </a:bodyPr>
          <a:lstStyle/>
          <a:p>
            <a:endParaRPr lang="en-US" sz="1400" dirty="0" smtClean="0"/>
          </a:p>
          <a:p>
            <a:r>
              <a:rPr lang="en-US" sz="1400" dirty="0" smtClean="0"/>
              <a:t>The  key triggers and corresponding actions in OPLAN 1-01 include 72, 48, 24 and 12 tripwires.  The following excerpts provide an edited version of the execution and recovery phases: </a:t>
            </a:r>
          </a:p>
          <a:p>
            <a:endParaRPr lang="en-US" sz="1400" dirty="0" smtClean="0"/>
          </a:p>
          <a:p>
            <a:r>
              <a:rPr lang="en-US" sz="1400" dirty="0" smtClean="0"/>
              <a:t>        (3) </a:t>
            </a:r>
            <a:r>
              <a:rPr lang="en-US" sz="1400" u="sng" dirty="0" smtClean="0"/>
              <a:t>Phase IIIA - Execution Phase (72 Hour Tripwire)</a:t>
            </a:r>
            <a:r>
              <a:rPr lang="en-US" sz="1400" dirty="0" smtClean="0"/>
              <a:t>.  This phase begins with the National Hurricane Center (NHC) projecting hurricane landfall in southern Florida in 72 hours and USSOUTHCOM initiating HURCON 4.  Upon receipt of HURCON 4 notification, MARFORSOUTH will conduct the following actions:   </a:t>
            </a:r>
          </a:p>
          <a:p>
            <a:r>
              <a:rPr lang="en-US" sz="1400" dirty="0" smtClean="0"/>
              <a:t> </a:t>
            </a:r>
          </a:p>
          <a:p>
            <a:r>
              <a:rPr lang="en-US" sz="1400" dirty="0" smtClean="0"/>
              <a:t>            (a) </a:t>
            </a:r>
            <a:r>
              <a:rPr lang="en-US" sz="1400" u="sng" dirty="0" smtClean="0"/>
              <a:t>MARFORSOUTH Staff </a:t>
            </a:r>
            <a:endParaRPr lang="en-US" sz="1400" dirty="0" smtClean="0"/>
          </a:p>
          <a:p>
            <a:r>
              <a:rPr lang="en-US" sz="1400" dirty="0" smtClean="0"/>
              <a:t> </a:t>
            </a:r>
          </a:p>
          <a:p>
            <a:r>
              <a:rPr lang="en-US" sz="1400" dirty="0" smtClean="0"/>
              <a:t>                </a:t>
            </a:r>
            <a:r>
              <a:rPr lang="en-US" sz="1400" u="sng" dirty="0" smtClean="0"/>
              <a:t>1</a:t>
            </a:r>
            <a:r>
              <a:rPr lang="en-US" sz="1400" dirty="0" smtClean="0"/>
              <a:t>.  The principal staff and specified special staff members </a:t>
            </a:r>
          </a:p>
          <a:p>
            <a:r>
              <a:rPr lang="en-US" sz="1400" dirty="0" smtClean="0"/>
              <a:t>meet to establish the Destructive Weather Threat Working Group (DWX-TWG) to initiate Phase III and determine additional courses of action.</a:t>
            </a:r>
          </a:p>
          <a:p>
            <a:r>
              <a:rPr lang="en-US" sz="1400" dirty="0" smtClean="0"/>
              <a:t> </a:t>
            </a:r>
          </a:p>
          <a:p>
            <a:r>
              <a:rPr lang="en-US" sz="1400" dirty="0" smtClean="0"/>
              <a:t>                </a:t>
            </a:r>
            <a:r>
              <a:rPr lang="en-US" sz="1400" u="sng" dirty="0" smtClean="0"/>
              <a:t>2</a:t>
            </a:r>
            <a:r>
              <a:rPr lang="en-US" sz="1400" dirty="0" smtClean="0"/>
              <a:t>.  Initiate port and starboard manning in order to</a:t>
            </a:r>
          </a:p>
          <a:p>
            <a:r>
              <a:rPr lang="en-US" sz="1400" dirty="0" smtClean="0"/>
              <a:t>provide personnel adequate time to care for their family needs and prepare their residences for the onslaught of destructive weather.</a:t>
            </a:r>
          </a:p>
          <a:p>
            <a:r>
              <a:rPr lang="en-US" sz="1400" b="1" dirty="0" smtClean="0"/>
              <a:t> </a:t>
            </a:r>
            <a:endParaRPr lang="en-US" sz="1400" dirty="0" smtClean="0"/>
          </a:p>
          <a:p>
            <a:r>
              <a:rPr lang="en-US" sz="1400" dirty="0" smtClean="0"/>
              <a:t>                </a:t>
            </a:r>
            <a:r>
              <a:rPr lang="en-US" sz="1400" u="sng" dirty="0" smtClean="0"/>
              <a:t>3</a:t>
            </a:r>
            <a:r>
              <a:rPr lang="en-US" sz="1400" dirty="0" smtClean="0"/>
              <a:t>.  Stand-up the Destructive Weather COC (DWX-COC) with identified watch personnel, ensuring that watch standers are allotted sufficient time to provide for their family needs and residential preparation. </a:t>
            </a:r>
          </a:p>
          <a:p>
            <a:r>
              <a:rPr lang="en-US" sz="1400" dirty="0" smtClean="0"/>
              <a:t>  </a:t>
            </a:r>
          </a:p>
          <a:p>
            <a:r>
              <a:rPr lang="en-US" sz="1400" dirty="0" smtClean="0"/>
              <a:t>        (4) </a:t>
            </a:r>
            <a:r>
              <a:rPr lang="en-US" sz="1400" u="sng" dirty="0" smtClean="0"/>
              <a:t>Phase IIIB - Execution Phase (48 Hour Tripwire)</a:t>
            </a:r>
            <a:r>
              <a:rPr lang="en-US" sz="1400" dirty="0" smtClean="0"/>
              <a:t>.  This phase begins with NHC projecting hurricane landfall in southern Florida in 48 hours and USSOUTHCOM initiating HURCON 3.  Upon receipt of HURCON 3 notification, MARFORSOUTH will conduct the following actions 48 hours prior to the onset of destructive weather:   </a:t>
            </a:r>
          </a:p>
          <a:p>
            <a:r>
              <a:rPr lang="en-US" sz="1400" dirty="0" smtClean="0"/>
              <a:t> </a:t>
            </a:r>
          </a:p>
          <a:p>
            <a:r>
              <a:rPr lang="en-US" sz="1400" dirty="0" smtClean="0"/>
              <a:t>            (a) </a:t>
            </a:r>
            <a:r>
              <a:rPr lang="en-US" sz="1400" u="sng" dirty="0" smtClean="0"/>
              <a:t>DWX-TWG</a:t>
            </a:r>
            <a:r>
              <a:rPr lang="en-US" sz="1400" dirty="0" smtClean="0"/>
              <a:t>  </a:t>
            </a:r>
          </a:p>
          <a:p>
            <a:r>
              <a:rPr lang="en-US" sz="1400" dirty="0" smtClean="0"/>
              <a:t> </a:t>
            </a:r>
          </a:p>
          <a:p>
            <a:r>
              <a:rPr lang="en-US" sz="1400" dirty="0" smtClean="0"/>
              <a:t>                </a:t>
            </a:r>
            <a:r>
              <a:rPr lang="en-US" sz="1400" u="sng" dirty="0" smtClean="0"/>
              <a:t>1</a:t>
            </a:r>
            <a:r>
              <a:rPr lang="en-US" sz="1400" dirty="0" smtClean="0"/>
              <a:t>.  The DWX-TWG meets to assess the sequence of events and command preparations.</a:t>
            </a:r>
          </a:p>
          <a:p>
            <a:r>
              <a:rPr lang="en-US" sz="1400" dirty="0" smtClean="0"/>
              <a:t> </a:t>
            </a:r>
          </a:p>
          <a:p>
            <a:r>
              <a:rPr lang="en-US" sz="1400" dirty="0" smtClean="0"/>
              <a:t> </a:t>
            </a:r>
          </a:p>
          <a:p>
            <a:r>
              <a:rPr lang="en-US" sz="1400" dirty="0" smtClean="0"/>
              <a:t> </a:t>
            </a:r>
          </a:p>
        </p:txBody>
      </p:sp>
      <p:sp>
        <p:nvSpPr>
          <p:cNvPr id="18436" name="Rectangle 8"/>
          <p:cNvSpPr>
            <a:spLocks noChangeArrowheads="1"/>
          </p:cNvSpPr>
          <p:nvPr/>
        </p:nvSpPr>
        <p:spPr bwMode="auto">
          <a:xfrm>
            <a:off x="697067" y="323850"/>
            <a:ext cx="5463867" cy="369332"/>
          </a:xfrm>
          <a:prstGeom prst="rect">
            <a:avLst/>
          </a:prstGeom>
          <a:noFill/>
          <a:ln w="9525">
            <a:noFill/>
            <a:miter lim="800000"/>
            <a:headEnd/>
            <a:tailEnd/>
          </a:ln>
        </p:spPr>
        <p:txBody>
          <a:bodyPr wrap="none">
            <a:spAutoFit/>
          </a:bodyPr>
          <a:lstStyle/>
          <a:p>
            <a:pPr algn="ctr" eaLnBrk="0" hangingPunct="0"/>
            <a:r>
              <a:rPr lang="en-US" b="1" dirty="0" smtClean="0"/>
              <a:t> </a:t>
            </a:r>
            <a:r>
              <a:rPr lang="en-US" b="1" dirty="0"/>
              <a:t>DESTRUCTIVE WEATHER PLAN </a:t>
            </a:r>
            <a:r>
              <a:rPr lang="en-US" b="1" dirty="0" smtClean="0"/>
              <a:t>(OPLAN1-01)</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CB9EF6D6-4AFE-4DC2-813C-49C30995E49C}" type="slidenum">
              <a:rPr lang="en-US" smtClean="0"/>
              <a:pPr/>
              <a:t>9</a:t>
            </a:fld>
            <a:endParaRPr lang="en-US" smtClean="0"/>
          </a:p>
        </p:txBody>
      </p:sp>
      <p:sp>
        <p:nvSpPr>
          <p:cNvPr id="19459" name="Rectangle 2"/>
          <p:cNvSpPr>
            <a:spLocks noChangeArrowheads="1"/>
          </p:cNvSpPr>
          <p:nvPr/>
        </p:nvSpPr>
        <p:spPr bwMode="auto">
          <a:xfrm>
            <a:off x="114300" y="541508"/>
            <a:ext cx="6642100" cy="8402300"/>
          </a:xfrm>
          <a:prstGeom prst="rect">
            <a:avLst/>
          </a:prstGeom>
          <a:noFill/>
          <a:ln w="9525">
            <a:noFill/>
            <a:miter lim="800000"/>
            <a:headEnd/>
            <a:tailEnd/>
          </a:ln>
        </p:spPr>
        <p:txBody>
          <a:bodyPr anchor="ctr">
            <a:spAutoFit/>
          </a:bodyPr>
          <a:lstStyle/>
          <a:p>
            <a:r>
              <a:rPr lang="en-US" sz="1200" b="1" dirty="0">
                <a:solidFill>
                  <a:srgbClr val="3333CC"/>
                </a:solidFill>
              </a:rPr>
              <a:t>	</a:t>
            </a:r>
            <a:endParaRPr lang="en-US" sz="1200" b="1" dirty="0" smtClean="0">
              <a:solidFill>
                <a:srgbClr val="3333CC"/>
              </a:solidFill>
            </a:endParaRPr>
          </a:p>
          <a:p>
            <a:endParaRPr lang="en-US" sz="1200" b="1" dirty="0" smtClean="0">
              <a:solidFill>
                <a:srgbClr val="3333CC"/>
              </a:solidFill>
            </a:endParaRPr>
          </a:p>
          <a:p>
            <a:endParaRPr lang="en-US" sz="1200" b="1" dirty="0" smtClean="0">
              <a:solidFill>
                <a:srgbClr val="3333CC"/>
              </a:solidFill>
            </a:endParaRPr>
          </a:p>
          <a:p>
            <a:r>
              <a:rPr lang="en-US" sz="1200" b="1" dirty="0" smtClean="0">
                <a:solidFill>
                  <a:srgbClr val="3333CC"/>
                </a:solidFill>
              </a:rPr>
              <a:t>                </a:t>
            </a:r>
            <a:r>
              <a:rPr lang="en-US" sz="1400" dirty="0" smtClean="0"/>
              <a:t> </a:t>
            </a:r>
            <a:r>
              <a:rPr lang="en-US" sz="1400" u="sng" dirty="0" smtClean="0"/>
              <a:t>2</a:t>
            </a:r>
            <a:r>
              <a:rPr lang="en-US" sz="1400" dirty="0" smtClean="0"/>
              <a:t>.  Secure all non-essential personnel and initiate the personnel accountability plan requiring secured personnel to call into their designated section heads at designated intervals in accordance with the Destructive Weather Personnel Accountability Bulletin, reference (b).</a:t>
            </a:r>
          </a:p>
          <a:p>
            <a:endParaRPr lang="en-US" sz="1400" dirty="0" smtClean="0"/>
          </a:p>
          <a:p>
            <a:r>
              <a:rPr lang="en-US" sz="1400" dirty="0" smtClean="0"/>
              <a:t>            (b) </a:t>
            </a:r>
            <a:r>
              <a:rPr lang="en-US" sz="1400" u="sng" dirty="0" smtClean="0"/>
              <a:t>DWX-COC</a:t>
            </a:r>
            <a:endParaRPr lang="en-US" sz="1400" dirty="0" smtClean="0"/>
          </a:p>
          <a:p>
            <a:r>
              <a:rPr lang="en-US" sz="1400" dirty="0" smtClean="0"/>
              <a:t> </a:t>
            </a:r>
          </a:p>
          <a:p>
            <a:r>
              <a:rPr lang="en-US" sz="1400" dirty="0" smtClean="0"/>
              <a:t>                </a:t>
            </a:r>
            <a:r>
              <a:rPr lang="en-US" sz="1400" u="sng" dirty="0" smtClean="0"/>
              <a:t>1</a:t>
            </a:r>
            <a:r>
              <a:rPr lang="en-US" sz="1400" dirty="0" smtClean="0"/>
              <a:t>.  Ensure tracking of destructive weather patterns and provide timely updates to DWX-TWG.</a:t>
            </a:r>
          </a:p>
          <a:p>
            <a:r>
              <a:rPr lang="en-US" sz="1400" dirty="0" smtClean="0"/>
              <a:t> </a:t>
            </a:r>
          </a:p>
          <a:p>
            <a:r>
              <a:rPr lang="en-US" sz="1400" dirty="0" smtClean="0"/>
              <a:t>                </a:t>
            </a:r>
            <a:r>
              <a:rPr lang="en-US" sz="1400" u="sng" dirty="0" smtClean="0"/>
              <a:t>2</a:t>
            </a:r>
            <a:r>
              <a:rPr lang="en-US" sz="1400" dirty="0" smtClean="0"/>
              <a:t>.  Maintain regular contact with USSOUTHCOM JOC for status updates.</a:t>
            </a:r>
          </a:p>
          <a:p>
            <a:endParaRPr lang="en-US" sz="1400" dirty="0" smtClean="0"/>
          </a:p>
          <a:p>
            <a:r>
              <a:rPr lang="en-US" sz="1400" b="1" dirty="0" smtClean="0">
                <a:solidFill>
                  <a:srgbClr val="3333CC"/>
                </a:solidFill>
              </a:rPr>
              <a:t>         </a:t>
            </a:r>
            <a:r>
              <a:rPr lang="en-US" sz="1400" dirty="0" smtClean="0"/>
              <a:t>(5) </a:t>
            </a:r>
            <a:r>
              <a:rPr lang="en-US" sz="1400" u="sng" dirty="0" smtClean="0"/>
              <a:t>Phase IIIC - Execution Phase (24 Hour Tripwire)</a:t>
            </a:r>
            <a:r>
              <a:rPr lang="en-US" sz="1400" dirty="0" smtClean="0"/>
              <a:t>.  This phase begins with NHC projecting hurricane landfall in southern Florida in 24 hours and USSOUTHCOM initiating HURCON 2.  Upon receipt of HURCON 2 notification, MARFORSOUTH will conduct the following actions 24 hours prior to the onset of destructive weather:   </a:t>
            </a:r>
          </a:p>
          <a:p>
            <a:r>
              <a:rPr lang="en-US" sz="1400" dirty="0" smtClean="0"/>
              <a:t> </a:t>
            </a:r>
          </a:p>
          <a:p>
            <a:r>
              <a:rPr lang="en-US" sz="1400" dirty="0" smtClean="0"/>
              <a:t>            (a) </a:t>
            </a:r>
            <a:r>
              <a:rPr lang="en-US" sz="1400" u="sng" dirty="0" smtClean="0"/>
              <a:t>DWX-TWG</a:t>
            </a:r>
            <a:r>
              <a:rPr lang="en-US" sz="1400" dirty="0" smtClean="0"/>
              <a:t> </a:t>
            </a:r>
          </a:p>
          <a:p>
            <a:r>
              <a:rPr lang="en-US" sz="1400" dirty="0" smtClean="0"/>
              <a:t> </a:t>
            </a:r>
          </a:p>
          <a:p>
            <a:r>
              <a:rPr lang="en-US" sz="1400" dirty="0" smtClean="0"/>
              <a:t>                </a:t>
            </a:r>
            <a:r>
              <a:rPr lang="en-US" sz="1400" u="sng" dirty="0" smtClean="0"/>
              <a:t>1</a:t>
            </a:r>
            <a:r>
              <a:rPr lang="en-US" sz="1400" dirty="0" smtClean="0"/>
              <a:t>.  Meets to determine when to release essential personnel (excluding DWX-COC watch personnel) and to secure MARFORSOUTH.</a:t>
            </a:r>
          </a:p>
          <a:p>
            <a:r>
              <a:rPr lang="en-US" sz="1400" dirty="0" smtClean="0"/>
              <a:t> </a:t>
            </a:r>
          </a:p>
          <a:p>
            <a:r>
              <a:rPr lang="en-US" sz="1400" dirty="0" smtClean="0"/>
              <a:t>                </a:t>
            </a:r>
            <a:r>
              <a:rPr lang="en-US" sz="1400" u="sng" dirty="0" smtClean="0"/>
              <a:t>2</a:t>
            </a:r>
            <a:r>
              <a:rPr lang="en-US" sz="1400" dirty="0" smtClean="0"/>
              <a:t>.  Secure essential personnel and MARFORSOUTH.</a:t>
            </a:r>
          </a:p>
          <a:p>
            <a:r>
              <a:rPr lang="en-US" sz="1400" dirty="0" smtClean="0"/>
              <a:t> </a:t>
            </a:r>
          </a:p>
          <a:p>
            <a:r>
              <a:rPr lang="en-US" sz="1400" dirty="0" smtClean="0"/>
              <a:t>            (b) </a:t>
            </a:r>
            <a:r>
              <a:rPr lang="en-US" sz="1400" u="sng" dirty="0" smtClean="0"/>
              <a:t>DWX-COC</a:t>
            </a:r>
            <a:endParaRPr lang="en-US" sz="1400" dirty="0" smtClean="0"/>
          </a:p>
          <a:p>
            <a:r>
              <a:rPr lang="en-US" sz="1400" dirty="0" smtClean="0"/>
              <a:t> </a:t>
            </a:r>
          </a:p>
          <a:p>
            <a:r>
              <a:rPr lang="en-US" sz="1400" dirty="0" smtClean="0"/>
              <a:t>                </a:t>
            </a:r>
            <a:r>
              <a:rPr lang="en-US" sz="1400" u="sng" dirty="0" smtClean="0"/>
              <a:t>1</a:t>
            </a:r>
            <a:r>
              <a:rPr lang="en-US" sz="1400" dirty="0" smtClean="0"/>
              <a:t>.  Inform Headquarters Marine Corps (HQMC) Crisis Center and MARFORCOM of MARFORSOUTH status as secured due to destructive weather. </a:t>
            </a:r>
          </a:p>
          <a:p>
            <a:r>
              <a:rPr lang="en-US" sz="1400" dirty="0" smtClean="0"/>
              <a:t> </a:t>
            </a:r>
          </a:p>
          <a:p>
            <a:r>
              <a:rPr lang="en-US" sz="1400" dirty="0" smtClean="0"/>
              <a:t>                </a:t>
            </a:r>
            <a:r>
              <a:rPr lang="en-US" sz="1400" u="sng" dirty="0" smtClean="0"/>
              <a:t>2</a:t>
            </a:r>
            <a:r>
              <a:rPr lang="en-US" sz="1400" dirty="0" smtClean="0"/>
              <a:t>.  Maintain accountability of MARFORSOUTH personnel and </a:t>
            </a:r>
          </a:p>
          <a:p>
            <a:r>
              <a:rPr lang="en-US" sz="1400" dirty="0" smtClean="0"/>
              <a:t>provide the Chief of Staff and USSOUTHCOM JOC with verification of accountability. </a:t>
            </a:r>
          </a:p>
          <a:p>
            <a:r>
              <a:rPr lang="en-US" sz="1400" dirty="0" smtClean="0"/>
              <a:t> </a:t>
            </a:r>
          </a:p>
          <a:p>
            <a:endParaRPr lang="en-US" sz="1400" dirty="0"/>
          </a:p>
        </p:txBody>
      </p:sp>
      <p:sp>
        <p:nvSpPr>
          <p:cNvPr id="19460" name="Rectangle 3"/>
          <p:cNvSpPr>
            <a:spLocks noChangeArrowheads="1"/>
          </p:cNvSpPr>
          <p:nvPr/>
        </p:nvSpPr>
        <p:spPr bwMode="auto">
          <a:xfrm>
            <a:off x="697067" y="323850"/>
            <a:ext cx="5463867" cy="369332"/>
          </a:xfrm>
          <a:prstGeom prst="rect">
            <a:avLst/>
          </a:prstGeom>
          <a:noFill/>
          <a:ln w="9525">
            <a:noFill/>
            <a:miter lim="800000"/>
            <a:headEnd/>
            <a:tailEnd/>
          </a:ln>
        </p:spPr>
        <p:txBody>
          <a:bodyPr wrap="none">
            <a:spAutoFit/>
          </a:bodyPr>
          <a:lstStyle/>
          <a:p>
            <a:pPr algn="ctr" eaLnBrk="0" hangingPunct="0"/>
            <a:r>
              <a:rPr lang="en-US" b="1" dirty="0" smtClean="0"/>
              <a:t>DESTRUCTIVE </a:t>
            </a:r>
            <a:r>
              <a:rPr lang="en-US" b="1" dirty="0"/>
              <a:t>WEATHER PLAN </a:t>
            </a:r>
            <a:r>
              <a:rPr lang="en-US" b="1" dirty="0" smtClean="0"/>
              <a:t>(OPLAN 1-01)</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D975D0CFF0AD4980BF4B05921D230B" ma:contentTypeVersion="7" ma:contentTypeDescription="Create a new document." ma:contentTypeScope="" ma:versionID="230f65831f89ddf658819e53b0d82987">
  <xsd:schema xmlns:xsd="http://www.w3.org/2001/XMLSchema" xmlns:p="http://schemas.microsoft.com/office/2006/metadata/properties" targetNamespace="http://schemas.microsoft.com/office/2006/metadata/properties" ma:root="true" ma:fieldsID="75d353180fb376f9aeb13571d8a0dc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0C2ABA7-B919-4FDC-8A39-4783F9EF233F}">
  <ds:schemaRefs>
    <ds:schemaRef ds:uri="http://schemas.microsoft.com/sharepoint/v3/contenttype/forms"/>
  </ds:schemaRefs>
</ds:datastoreItem>
</file>

<file path=customXml/itemProps2.xml><?xml version="1.0" encoding="utf-8"?>
<ds:datastoreItem xmlns:ds="http://schemas.openxmlformats.org/officeDocument/2006/customXml" ds:itemID="{1092ECF8-35EF-4B8A-8BF8-193F05BE4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7CF17A6-5368-4C79-94C3-9DBB1D2427A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34295</TotalTime>
  <Words>4429</Words>
  <Application>Microsoft Office PowerPoint</Application>
  <PresentationFormat>On-screen Show (4:3)</PresentationFormat>
  <Paragraphs>1195</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Studio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usmc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PacelliRJ</dc:creator>
  <cp:lastModifiedBy>SOUTHCOM</cp:lastModifiedBy>
  <cp:revision>933</cp:revision>
  <dcterms:created xsi:type="dcterms:W3CDTF">2004-07-29T17:15:48Z</dcterms:created>
  <dcterms:modified xsi:type="dcterms:W3CDTF">2013-05-17T17:29:09Z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-810950789</vt:i4>
  </property>
  <property fmtid="{D5CDD505-2E9C-101B-9397-08002B2CF9AE}" pid="3" name="_NewReviewCycle">
    <vt:lpwstr/>
  </property>
  <property fmtid="{D5CDD505-2E9C-101B-9397-08002B2CF9AE}" pid="4" name="_EmailSubject">
    <vt:lpwstr>Destructive Weather</vt:lpwstr>
  </property>
  <property fmtid="{D5CDD505-2E9C-101B-9397-08002B2CF9AE}" pid="5" name="_AuthorEmail">
    <vt:lpwstr>kyle.carrillo@hq.southcom.mil</vt:lpwstr>
  </property>
  <property fmtid="{D5CDD505-2E9C-101B-9397-08002B2CF9AE}" pid="6" name="_AuthorEmailDisplayName">
    <vt:lpwstr>Carrillo, Kyle SSgt USMC USSOUTHCOM/MARFORSOUTH (L)</vt:lpwstr>
  </property>
  <property fmtid="{D5CDD505-2E9C-101B-9397-08002B2CF9AE}" pid="7" name="_PreviousAdHocReviewCycleID">
    <vt:i4>-662631715</vt:i4>
  </property>
</Properties>
</file>